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slide" Target="slides/slide39.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46" Type="http://schemas.openxmlformats.org/officeDocument/2006/relationships/slide" Target="slides/slide41.xml"/><Relationship Id="rId23" Type="http://schemas.openxmlformats.org/officeDocument/2006/relationships/slide" Target="slides/slide18.xml"/><Relationship Id="rId45" Type="http://schemas.openxmlformats.org/officeDocument/2006/relationships/slide" Target="slides/slide40.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47" Type="http://schemas.openxmlformats.org/officeDocument/2006/relationships/slide" Target="slides/slide42.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Use the podcast episode number and title.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1" name="Shape 121"/>
        <p:cNvGrpSpPr/>
        <p:nvPr/>
      </p:nvGrpSpPr>
      <p:grpSpPr>
        <a:xfrm>
          <a:off x="0" y="0"/>
          <a:ext cx="0" cy="0"/>
          <a:chOff x="0" y="0"/>
          <a:chExt cx="0" cy="0"/>
        </a:xfrm>
      </p:grpSpPr>
      <p:sp>
        <p:nvSpPr>
          <p:cNvPr id="122" name="Google Shape;122;g2726042cbbf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3" name="Google Shape;123;g2726042cbbf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Comprehension questions related to opening discussion content . . .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2726042cbbf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2726042cbbf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Discussion question related to opening discussion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7" name="Shape 137"/>
        <p:cNvGrpSpPr/>
        <p:nvPr/>
      </p:nvGrpSpPr>
      <p:grpSpPr>
        <a:xfrm>
          <a:off x="0" y="0"/>
          <a:ext cx="0" cy="0"/>
          <a:chOff x="0" y="0"/>
          <a:chExt cx="0" cy="0"/>
        </a:xfrm>
      </p:grpSpPr>
      <p:sp>
        <p:nvSpPr>
          <p:cNvPr id="138" name="Google Shape;138;g273af215290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9" name="Google Shape;139;g273af215290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module follows the flow of the podcast, with key ideas or insights for each of the three parts. “Key ideas” refers to the concepts that need to be understood or remembered, whereas “insights” refers to the deeper understanding of the ideas (e.g. how they relate to everyday life). Identifying the key ideas and key insights for each episode is an important step in creating the materials. It is recommended to identify 1 - 3 key ideas/ insights from each part.  In general, each part of the podcast has a main theme which can be understood by looking for the title of each part.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g2e67dd8361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6" name="Google Shape;146;g2e67dd8361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Key idea (introducing a key idea from the episode). Often the key idea can be described or defined using a quote from the episode.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27135174846_0_60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27135174846_0_60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Exploring key ideas involves giving more information about the key idea in order to have a more complex/deeper understanding of the idea. These questions get learners to think about the ideas. Can use an audio clip or quote from the episode that elaborates on the key idea. The goal is to get learners thinking more deeply about the key idea.</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g340808e3afc_0_2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g340808e3afc_0_2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Exploring key ideas involves giving more information about the key idea in order to have a more complex/deeper understanding of the idea. These questions get learners to think about the ideas. Can use an audio clip or quote from the episode that elaborates on the key idea. The goal is to get learners thinking more deeply about the key idea.</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27135174846_0_60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27135174846_0_60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Correct answer: b) Sex refers to biological characteristics while gender is socially constructed</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3408ab4d4b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3408ab4d4b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Key idea (introducing a key idea from the episode). Often the key idea can be described or defined using a quote from the episode.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6" name="Shape 186"/>
        <p:cNvGrpSpPr/>
        <p:nvPr/>
      </p:nvGrpSpPr>
      <p:grpSpPr>
        <a:xfrm>
          <a:off x="0" y="0"/>
          <a:ext cx="0" cy="0"/>
          <a:chOff x="0" y="0"/>
          <a:chExt cx="0" cy="0"/>
        </a:xfrm>
      </p:grpSpPr>
      <p:sp>
        <p:nvSpPr>
          <p:cNvPr id="187" name="Google Shape;187;g3408ab4d4ba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8" name="Google Shape;188;g3408ab4d4ba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Exploring key ideas involves giving more information about the key idea in order to have a more complex/deeper understanding of the idea. These questions get learners to think about the ideas. Can use an audio clip or quote from the episode that elaborates on the key idea. The goal is to get learners thinking more deeply about the key idea.</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3408ab4d4ba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7" name="Google Shape;197;g3408ab4d4ba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Correct answer: c) </a:t>
            </a:r>
            <a:r>
              <a:rPr lang="en">
                <a:solidFill>
                  <a:schemeClr val="dk1"/>
                </a:solidFill>
              </a:rPr>
              <a:t>In some cultures, men and women are seen as fundamentally different while in others, they are seen as similar.</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340808e3afc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340808e3afc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3408ab4d4ba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3408ab4d4ba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Key idea (introducing a key idea from the episode). Often the key idea can be described or defined using a quote from the episode.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g3408ab4d4ba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3" name="Google Shape;213;g3408ab4d4ba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Exploring key ideas involves giving more information about the key idea in order to have a more complex/deeper understanding of the idea. These questions get learners to think about the ideas. Can use an audio clip or quote from the episode that elaborates on the key idea. The goal is to get learners thinking more deeply about the key idea.</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3408ab4d4ba_0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3408ab4d4ba_0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Correct answer: c) In some cultures, men and women are seen as fundamentally different while in others, they are seen as similar.</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g2e708f55121_0_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0" name="Google Shape;230;g2e708f55121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module follows the flow of the podcast, with key ideas or insights for each of the three parts. “Key ideas” refers to the concepts that need to be understood or remembered, whereas “insights” refers to the deeper understanding of the ideas (e.g. how they relate to everyday life). Identifying the key ideas and key insights for each episode is an important step in creating the materials.  </a:t>
            </a:r>
            <a:r>
              <a:rPr lang="en">
                <a:solidFill>
                  <a:schemeClr val="dk1"/>
                </a:solidFill>
              </a:rPr>
              <a:t>It is recommended to identify 1 - 3 key ideas/ insights from each part. In general, each part of the podcast has a main theme which can be understood by looking for the title of each part. </a:t>
            </a:r>
            <a:endParaRPr>
              <a:solidFill>
                <a:schemeClr val="dk1"/>
              </a:solidFill>
            </a:endParaRPr>
          </a:p>
          <a:p>
            <a:pPr indent="0" lvl="0" marL="0" rtl="0" algn="l">
              <a:spcBef>
                <a:spcPts val="0"/>
              </a:spcBef>
              <a:spcAft>
                <a:spcPts val="0"/>
              </a:spcAft>
              <a:buNone/>
            </a:pPr>
            <a:r>
              <a:t/>
            </a:r>
            <a:endParaRPr>
              <a:solidFill>
                <a:schemeClr val="dk1"/>
              </a:solidFill>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g3408ab4d4ba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7" name="Google Shape;237;g3408ab4d4ba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Key idea (introducing a key idea from the episode). Often the key idea can be described or defined using a quote from the episode.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3408ab4d4ba_0_1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3408ab4d4ba_0_1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Exploring key ideas involves giving more information about the key idea in order to have a more complex/deeper understanding of the idea. These questions get learners to think about the ideas. Can use an audio clip or quote from the episode that elaborates on the key idea. The goal is to get learners thinking more deeply about the key idea.</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2" name="Shape 252"/>
        <p:cNvGrpSpPr/>
        <p:nvPr/>
      </p:nvGrpSpPr>
      <p:grpSpPr>
        <a:xfrm>
          <a:off x="0" y="0"/>
          <a:ext cx="0" cy="0"/>
          <a:chOff x="0" y="0"/>
          <a:chExt cx="0" cy="0"/>
        </a:xfrm>
      </p:grpSpPr>
      <p:sp>
        <p:nvSpPr>
          <p:cNvPr id="253" name="Google Shape;253;g3408ab4d4ba_0_1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4" name="Google Shape;254;g3408ab4d4ba_0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Correct answer: b) </a:t>
            </a:r>
            <a:r>
              <a:rPr lang="en">
                <a:solidFill>
                  <a:schemeClr val="dk1"/>
                </a:solidFill>
              </a:rPr>
              <a:t>Growing up in a society does not automatically mean that you accept all gender expectations.</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3408ab4d4ba_0_12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3408ab4d4ba_0_1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Key idea (introducing a key idea from the episode). Often the key idea can be described or defined using a quote from the episode.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3408ab4d4ba_0_1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3408ab4d4ba_0_1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Exploring key ideas involves giving more information about the key idea in order to have a more complex/deeper understanding of the idea. These questions get learners to think about the ideas. Can use an audio clip or quote from the episode that elaborates on the key idea. The goal is to get learners thinking more deeply about the key idea.</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7" name="Shape 277"/>
        <p:cNvGrpSpPr/>
        <p:nvPr/>
      </p:nvGrpSpPr>
      <p:grpSpPr>
        <a:xfrm>
          <a:off x="0" y="0"/>
          <a:ext cx="0" cy="0"/>
          <a:chOff x="0" y="0"/>
          <a:chExt cx="0" cy="0"/>
        </a:xfrm>
      </p:grpSpPr>
      <p:sp>
        <p:nvSpPr>
          <p:cNvPr id="278" name="Google Shape;278;g3408ab4d4ba_0_1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9" name="Google Shape;279;g3408ab4d4ba_0_1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Correct answer: b) Growing up in a society does not automatically mean that you accept all gender expectations.</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 name="Shape 65"/>
        <p:cNvGrpSpPr/>
        <p:nvPr/>
      </p:nvGrpSpPr>
      <p:grpSpPr>
        <a:xfrm>
          <a:off x="0" y="0"/>
          <a:ext cx="0" cy="0"/>
          <a:chOff x="0" y="0"/>
          <a:chExt cx="0" cy="0"/>
        </a:xfrm>
      </p:grpSpPr>
      <p:sp>
        <p:nvSpPr>
          <p:cNvPr id="66" name="Google Shape;66;g340808e3afc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7" name="Google Shape;67;g340808e3afc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solidFill>
                <a:schemeClr val="dk1"/>
              </a:solidFill>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273af215290_0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273af215290_0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The module follows the flow of the podcast, with key ideas or insights for each of the three parts. Digging deeper explores part 3 of the podcast, which often deals with the psychology of the theme (an empirical understanding based on brain-mind science). It gives educators the option of going in to greater intellectual depth and detail.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2e52d6f63ab_0_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2e52d6f63ab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Deeper understanding provides more detailed information about key ideas. Often, this can simply be quotes from Part 3 which explain ideas in great or more scholarly depth. This section can make clearer the science behind the main ideas and insights.</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0" name="Shape 300"/>
        <p:cNvGrpSpPr/>
        <p:nvPr/>
      </p:nvGrpSpPr>
      <p:grpSpPr>
        <a:xfrm>
          <a:off x="0" y="0"/>
          <a:ext cx="0" cy="0"/>
          <a:chOff x="0" y="0"/>
          <a:chExt cx="0" cy="0"/>
        </a:xfrm>
      </p:grpSpPr>
      <p:sp>
        <p:nvSpPr>
          <p:cNvPr id="301" name="Google Shape;301;g355f0571ba6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2" name="Google Shape;302;g355f0571ba6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Correct answer: b) </a:t>
            </a:r>
            <a:r>
              <a:rPr lang="en">
                <a:solidFill>
                  <a:schemeClr val="dk1"/>
                </a:solidFill>
              </a:rPr>
              <a:t>Culture and gender are so intertwined that it is difficult to separate one from the other.</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8" name="Shape 308"/>
        <p:cNvGrpSpPr/>
        <p:nvPr/>
      </p:nvGrpSpPr>
      <p:grpSpPr>
        <a:xfrm>
          <a:off x="0" y="0"/>
          <a:ext cx="0" cy="0"/>
          <a:chOff x="0" y="0"/>
          <a:chExt cx="0" cy="0"/>
        </a:xfrm>
      </p:grpSpPr>
      <p:sp>
        <p:nvSpPr>
          <p:cNvPr id="309" name="Google Shape;309;g355f0571ba6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0" name="Google Shape;310;g355f0571ba6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Deeper understanding provides more detailed information about key ideas. Often, this can simply be quotes from Part 3 which explain ideas in great or more scholarly depth. This section can make clearer the science behind the main ideas and insights.</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6" name="Shape 316"/>
        <p:cNvGrpSpPr/>
        <p:nvPr/>
      </p:nvGrpSpPr>
      <p:grpSpPr>
        <a:xfrm>
          <a:off x="0" y="0"/>
          <a:ext cx="0" cy="0"/>
          <a:chOff x="0" y="0"/>
          <a:chExt cx="0" cy="0"/>
        </a:xfrm>
      </p:grpSpPr>
      <p:sp>
        <p:nvSpPr>
          <p:cNvPr id="317" name="Google Shape;317;g355f0571ba6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8" name="Google Shape;318;g355f0571ba6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Correct answer: c) </a:t>
            </a:r>
            <a:r>
              <a:rPr lang="en">
                <a:solidFill>
                  <a:schemeClr val="dk1"/>
                </a:solidFill>
              </a:rPr>
              <a:t>More Indians believe that it is a woman’s duty towards society to have children than Dutch or Americans.</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4" name="Shape 324"/>
        <p:cNvGrpSpPr/>
        <p:nvPr/>
      </p:nvGrpSpPr>
      <p:grpSpPr>
        <a:xfrm>
          <a:off x="0" y="0"/>
          <a:ext cx="0" cy="0"/>
          <a:chOff x="0" y="0"/>
          <a:chExt cx="0" cy="0"/>
        </a:xfrm>
      </p:grpSpPr>
      <p:sp>
        <p:nvSpPr>
          <p:cNvPr id="325" name="Google Shape;325;g338d7029d39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6" name="Google Shape;326;g338d7029d39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2" name="Shape 332"/>
        <p:cNvGrpSpPr/>
        <p:nvPr/>
      </p:nvGrpSpPr>
      <p:grpSpPr>
        <a:xfrm>
          <a:off x="0" y="0"/>
          <a:ext cx="0" cy="0"/>
          <a:chOff x="0" y="0"/>
          <a:chExt cx="0" cy="0"/>
        </a:xfrm>
      </p:grpSpPr>
      <p:sp>
        <p:nvSpPr>
          <p:cNvPr id="333" name="Google Shape;333;g355f0571ba6_0_2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4" name="Google Shape;334;g355f0571ba6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Correct answer: a) I</a:t>
            </a:r>
            <a:r>
              <a:rPr lang="en">
                <a:solidFill>
                  <a:schemeClr val="dk1"/>
                </a:solidFill>
              </a:rPr>
              <a:t>n “masculine” societies, men and women are seen as fundamentally different and in “feminine” societies, they are seen as more similar.</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0" name="Shape 340"/>
        <p:cNvGrpSpPr/>
        <p:nvPr/>
      </p:nvGrpSpPr>
      <p:grpSpPr>
        <a:xfrm>
          <a:off x="0" y="0"/>
          <a:ext cx="0" cy="0"/>
          <a:chOff x="0" y="0"/>
          <a:chExt cx="0" cy="0"/>
        </a:xfrm>
      </p:grpSpPr>
      <p:sp>
        <p:nvSpPr>
          <p:cNvPr id="341" name="Google Shape;341;g3408ab4d4ba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42" name="Google Shape;342;g3408ab4d4ba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This section encourages learners to reflect and share their experiences. This can include exploring the implications of the theme. </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g3408ab4d4ba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49" name="Google Shape;349;g3408ab4d4ba_0_5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g355f0571ba6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57" name="Google Shape;357;g355f0571ba6_0_2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273af215290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273af21529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rPr lang="en">
                <a:solidFill>
                  <a:schemeClr val="dk1"/>
                </a:solidFill>
              </a:rPr>
              <a:t>This section includes: episode summary, links to the episode (including QR code) and transcript, key themes to focus on when listening</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4" name="Shape 364"/>
        <p:cNvGrpSpPr/>
        <p:nvPr/>
      </p:nvGrpSpPr>
      <p:grpSpPr>
        <a:xfrm>
          <a:off x="0" y="0"/>
          <a:ext cx="0" cy="0"/>
          <a:chOff x="0" y="0"/>
          <a:chExt cx="0" cy="0"/>
        </a:xfrm>
      </p:grpSpPr>
      <p:sp>
        <p:nvSpPr>
          <p:cNvPr id="365" name="Google Shape;365;g355f0571ba6_0_3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66" name="Google Shape;366;g355f0571ba6_0_3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2" name="Shape 372"/>
        <p:cNvGrpSpPr/>
        <p:nvPr/>
      </p:nvGrpSpPr>
      <p:grpSpPr>
        <a:xfrm>
          <a:off x="0" y="0"/>
          <a:ext cx="0" cy="0"/>
          <a:chOff x="0" y="0"/>
          <a:chExt cx="0" cy="0"/>
        </a:xfrm>
      </p:grpSpPr>
      <p:sp>
        <p:nvSpPr>
          <p:cNvPr id="373" name="Google Shape;373;g355f0571ba6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374" name="Google Shape;374;g355f0571ba6_0_4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0"/>
              </a:spcAft>
              <a:buClr>
                <a:schemeClr val="dk1"/>
              </a:buClr>
              <a:buSzPts val="1100"/>
              <a:buFont typeface="Arial"/>
              <a:buNone/>
            </a:pPr>
            <a:r>
              <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0" name="Shape 380"/>
        <p:cNvGrpSpPr/>
        <p:nvPr/>
      </p:nvGrpSpPr>
      <p:grpSpPr>
        <a:xfrm>
          <a:off x="0" y="0"/>
          <a:ext cx="0" cy="0"/>
          <a:chOff x="0" y="0"/>
          <a:chExt cx="0" cy="0"/>
        </a:xfrm>
      </p:grpSpPr>
      <p:sp>
        <p:nvSpPr>
          <p:cNvPr id="381" name="Google Shape;381;g355f0571ba6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82" name="Google Shape;382;g355f0571ba6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Use the podcast episode number and title.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g340808e3afc_0_10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82" name="Google Shape;82;g340808e3afc_0_10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2e34e773f9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2e34e773f9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Link to episode, podcast graphic (from JII website), QR code that links to episode, link to transcript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7" name="Shape 97"/>
        <p:cNvGrpSpPr/>
        <p:nvPr/>
      </p:nvGrpSpPr>
      <p:grpSpPr>
        <a:xfrm>
          <a:off x="0" y="0"/>
          <a:ext cx="0" cy="0"/>
          <a:chOff x="0" y="0"/>
          <a:chExt cx="0" cy="0"/>
        </a:xfrm>
      </p:grpSpPr>
      <p:sp>
        <p:nvSpPr>
          <p:cNvPr id="98" name="Google Shape;98;g340808e3afc_0_16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9" name="Google Shape;99;g340808e3afc_0_16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lnSpc>
                <a:spcPct val="115000"/>
              </a:lnSpc>
              <a:spcBef>
                <a:spcPts val="1200"/>
              </a:spcBef>
              <a:spcAft>
                <a:spcPts val="0"/>
              </a:spcAft>
              <a:buClr>
                <a:schemeClr val="dk1"/>
              </a:buClr>
              <a:buSzPts val="1100"/>
              <a:buFont typeface="Arial"/>
              <a:buNone/>
            </a:pPr>
            <a:r>
              <a:rPr b="1" lang="en">
                <a:solidFill>
                  <a:srgbClr val="595959"/>
                </a:solidFill>
              </a:rPr>
              <a:t>Part 1: </a:t>
            </a:r>
            <a:r>
              <a:rPr lang="en">
                <a:solidFill>
                  <a:srgbClr val="595959"/>
                </a:solidFill>
              </a:rPr>
              <a:t>Is gender cultural?</a:t>
            </a:r>
            <a:r>
              <a:rPr lang="en">
                <a:solidFill>
                  <a:srgbClr val="595959"/>
                </a:solidFill>
              </a:rPr>
              <a:t>- connection between gender and culture</a:t>
            </a:r>
            <a:endParaRPr>
              <a:solidFill>
                <a:srgbClr val="595959"/>
              </a:solidFill>
            </a:endParaRPr>
          </a:p>
          <a:p>
            <a:pPr indent="0" lvl="0" marL="0" rtl="0" algn="l">
              <a:lnSpc>
                <a:spcPct val="115000"/>
              </a:lnSpc>
              <a:spcBef>
                <a:spcPts val="1200"/>
              </a:spcBef>
              <a:spcAft>
                <a:spcPts val="0"/>
              </a:spcAft>
              <a:buClr>
                <a:schemeClr val="dk1"/>
              </a:buClr>
              <a:buSzPts val="1100"/>
              <a:buFont typeface="Arial"/>
              <a:buNone/>
            </a:pPr>
            <a:r>
              <a:rPr b="1" lang="en">
                <a:solidFill>
                  <a:srgbClr val="595959"/>
                </a:solidFill>
              </a:rPr>
              <a:t>Part 2:</a:t>
            </a:r>
            <a:r>
              <a:rPr lang="en">
                <a:solidFill>
                  <a:srgbClr val="595959"/>
                </a:solidFill>
              </a:rPr>
              <a:t> What do you expect?- cultural assumptions about gender</a:t>
            </a:r>
            <a:endParaRPr>
              <a:solidFill>
                <a:srgbClr val="595959"/>
              </a:solidFill>
            </a:endParaRPr>
          </a:p>
          <a:p>
            <a:pPr indent="0" lvl="0" marL="0" rtl="0" algn="l">
              <a:lnSpc>
                <a:spcPct val="115000"/>
              </a:lnSpc>
              <a:spcBef>
                <a:spcPts val="1200"/>
              </a:spcBef>
              <a:spcAft>
                <a:spcPts val="0"/>
              </a:spcAft>
              <a:buClr>
                <a:schemeClr val="dk1"/>
              </a:buClr>
              <a:buSzPts val="1100"/>
              <a:buFont typeface="Arial"/>
              <a:buNone/>
            </a:pPr>
            <a:r>
              <a:rPr b="1" lang="en">
                <a:solidFill>
                  <a:srgbClr val="595959"/>
                </a:solidFill>
              </a:rPr>
              <a:t>Part 3:</a:t>
            </a:r>
            <a:r>
              <a:rPr lang="en">
                <a:solidFill>
                  <a:srgbClr val="595959"/>
                </a:solidFill>
              </a:rPr>
              <a:t> By the Numbers- connecting things to research</a:t>
            </a:r>
            <a:endParaRPr>
              <a:solidFill>
                <a:srgbClr val="595959"/>
              </a:solidFill>
            </a:endParaRPr>
          </a:p>
          <a:p>
            <a:pPr indent="0" lvl="0" marL="0" rtl="0" algn="l">
              <a:lnSpc>
                <a:spcPct val="115000"/>
              </a:lnSpc>
              <a:spcBef>
                <a:spcPts val="120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t/>
            </a:r>
            <a:endParaRPr>
              <a:solidFill>
                <a:schemeClr val="dk1"/>
              </a:solidFill>
            </a:endParaRPr>
          </a:p>
          <a:p>
            <a:pPr indent="0" lvl="0" marL="0" rtl="0" algn="l">
              <a:lnSpc>
                <a:spcPct val="115000"/>
              </a:lnSpc>
              <a:spcBef>
                <a:spcPts val="0"/>
              </a:spcBef>
              <a:spcAft>
                <a:spcPts val="0"/>
              </a:spcAft>
              <a:buClr>
                <a:schemeClr val="dk1"/>
              </a:buClr>
              <a:buSzPts val="1100"/>
              <a:buFont typeface="Arial"/>
              <a:buNone/>
            </a:pPr>
            <a:r>
              <a:rPr lang="en">
                <a:solidFill>
                  <a:schemeClr val="dk1"/>
                </a:solidFill>
              </a:rPr>
              <a:t>Key themes (Themes corresponding to the three parts of the podcast. Use the part titles) This gives listeners an idea of the overall structure of the podcast and the themes they can expect to learn about.</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73c40ab1e9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73c40ab1e9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This section introduces the core theme of the episode. It provides educators a way to introduce the </a:t>
            </a:r>
            <a:r>
              <a:rPr lang="en">
                <a:solidFill>
                  <a:schemeClr val="dk1"/>
                </a:solidFill>
              </a:rPr>
              <a:t>overall</a:t>
            </a:r>
            <a:r>
              <a:rPr lang="en">
                <a:solidFill>
                  <a:schemeClr val="dk1"/>
                </a:solidFill>
              </a:rPr>
              <a:t> theme (e.g. active learner schema).</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g2e6c8cf81c9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g2e6c8cf81c9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solidFill>
                  <a:schemeClr val="dk1"/>
                </a:solidFill>
              </a:rPr>
              <a:t>Activate learner schema . . . .Visual(s) to introduce the topic and invite learners to talk… Can use an audio clip or story from the episode, or </a:t>
            </a:r>
            <a:r>
              <a:rPr lang="en">
                <a:solidFill>
                  <a:schemeClr val="dk1"/>
                </a:solidFill>
              </a:rPr>
              <a:t>something</a:t>
            </a:r>
            <a:r>
              <a:rPr lang="en">
                <a:solidFill>
                  <a:schemeClr val="dk1"/>
                </a:solidFill>
              </a:rPr>
              <a:t> related to learned experience. The goal is to get learners thinking about the theme that will be discussed.</a:t>
            </a:r>
            <a:endParaRPr>
              <a:solidFill>
                <a:schemeClr val="dk1"/>
              </a:solidFill>
            </a:endParaRPr>
          </a:p>
          <a:p>
            <a:pPr indent="0" lvl="0" marL="0" rtl="0" algn="l">
              <a:spcBef>
                <a:spcPts val="0"/>
              </a:spcBef>
              <a:spcAft>
                <a:spcPts val="0"/>
              </a:spcAft>
              <a:buNone/>
            </a:pPr>
            <a:r>
              <a:t/>
            </a:r>
            <a:endParaRPr>
              <a:solidFill>
                <a:schemeClr val="dk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9.png"/><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image" Target="../media/image9.png"/><Relationship Id="rId4"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image" Target="../media/image9.png"/><Relationship Id="rId4"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image" Target="../media/image9.png"/><Relationship Id="rId4"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image" Target="../media/image9.png"/><Relationship Id="rId4"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image" Target="../media/image9.png"/><Relationship Id="rId4" Type="http://schemas.openxmlformats.org/officeDocument/2006/relationships/image" Target="../media/image1.jp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9.png"/><Relationship Id="rId4"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image" Target="../media/image9.png"/><Relationship Id="rId4" Type="http://schemas.openxmlformats.org/officeDocument/2006/relationships/image" Target="../media/image1.jp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image" Target="../media/image9.png"/><Relationship Id="rId4" Type="http://schemas.openxmlformats.org/officeDocument/2006/relationships/image" Target="../media/image1.jp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 Id="rId3" Type="http://schemas.openxmlformats.org/officeDocument/2006/relationships/image" Target="../media/image9.png"/><Relationship Id="rId4" Type="http://schemas.openxmlformats.org/officeDocument/2006/relationships/image" Target="../media/image1.jp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image" Target="../media/image9.png"/><Relationship Id="rId4" Type="http://schemas.openxmlformats.org/officeDocument/2006/relationships/image" Target="../media/image1.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hyperlink" Target="https://japanintercultural.org/deep-culture-podcast-education-materials/" TargetMode="External"/><Relationship Id="rId4" Type="http://schemas.openxmlformats.org/officeDocument/2006/relationships/hyperlink" Target="mailto:info@japanintercultural.org" TargetMode="External"/><Relationship Id="rId5" Type="http://schemas.openxmlformats.org/officeDocument/2006/relationships/image" Target="../media/image1.jp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image" Target="../media/image9.png"/><Relationship Id="rId4" Type="http://schemas.openxmlformats.org/officeDocument/2006/relationships/image" Target="../media/image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 Id="rId3" Type="http://schemas.openxmlformats.org/officeDocument/2006/relationships/image" Target="../media/image9.png"/><Relationship Id="rId4" Type="http://schemas.openxmlformats.org/officeDocument/2006/relationships/image" Target="../media/image1.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 Id="rId3" Type="http://schemas.openxmlformats.org/officeDocument/2006/relationships/image" Target="../media/image9.png"/><Relationship Id="rId4" Type="http://schemas.openxmlformats.org/officeDocument/2006/relationships/image" Target="../media/image1.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 Id="rId3" Type="http://schemas.openxmlformats.org/officeDocument/2006/relationships/image" Target="../media/image9.png"/><Relationship Id="rId4" Type="http://schemas.openxmlformats.org/officeDocument/2006/relationships/image" Target="../media/image1.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image" Target="../media/image9.png"/><Relationship Id="rId4" Type="http://schemas.openxmlformats.org/officeDocument/2006/relationships/image" Target="../media/image1.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 Id="rId3" Type="http://schemas.openxmlformats.org/officeDocument/2006/relationships/image" Target="../media/image9.png"/><Relationship Id="rId4" Type="http://schemas.openxmlformats.org/officeDocument/2006/relationships/image" Target="../media/image1.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 Id="rId3" Type="http://schemas.openxmlformats.org/officeDocument/2006/relationships/image" Target="../media/image9.png"/><Relationship Id="rId4" Type="http://schemas.openxmlformats.org/officeDocument/2006/relationships/image" Target="../media/image1.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 Id="rId3" Type="http://schemas.openxmlformats.org/officeDocument/2006/relationships/image" Target="../media/image9.png"/><Relationship Id="rId4" Type="http://schemas.openxmlformats.org/officeDocument/2006/relationships/image" Target="../media/image1.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 Id="rId3" Type="http://schemas.openxmlformats.org/officeDocument/2006/relationships/image" Target="../media/image9.png"/><Relationship Id="rId4" Type="http://schemas.openxmlformats.org/officeDocument/2006/relationships/image" Target="../media/image1.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 Id="rId3" Type="http://schemas.openxmlformats.org/officeDocument/2006/relationships/image" Target="../media/image9.png"/><Relationship Id="rId4"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9.png"/><Relationship Id="rId4" Type="http://schemas.openxmlformats.org/officeDocument/2006/relationships/image" Target="../media/image1.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 Id="rId3" Type="http://schemas.openxmlformats.org/officeDocument/2006/relationships/image" Target="../media/image9.png"/><Relationship Id="rId4" Type="http://schemas.openxmlformats.org/officeDocument/2006/relationships/image" Target="../media/image1.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1.xml"/><Relationship Id="rId3" Type="http://schemas.openxmlformats.org/officeDocument/2006/relationships/image" Target="../media/image9.png"/><Relationship Id="rId4" Type="http://schemas.openxmlformats.org/officeDocument/2006/relationships/image" Target="../media/image1.jp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2.xml"/><Relationship Id="rId3" Type="http://schemas.openxmlformats.org/officeDocument/2006/relationships/image" Target="../media/image9.png"/><Relationship Id="rId4" Type="http://schemas.openxmlformats.org/officeDocument/2006/relationships/image" Target="../media/image1.jp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3.xml"/><Relationship Id="rId3" Type="http://schemas.openxmlformats.org/officeDocument/2006/relationships/image" Target="../media/image9.png"/><Relationship Id="rId4" Type="http://schemas.openxmlformats.org/officeDocument/2006/relationships/image" Target="../media/image1.jp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4.xml"/><Relationship Id="rId3" Type="http://schemas.openxmlformats.org/officeDocument/2006/relationships/image" Target="../media/image9.png"/><Relationship Id="rId4" Type="http://schemas.openxmlformats.org/officeDocument/2006/relationships/image" Target="../media/image1.jp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5.xml"/><Relationship Id="rId3" Type="http://schemas.openxmlformats.org/officeDocument/2006/relationships/image" Target="../media/image9.png"/><Relationship Id="rId4" Type="http://schemas.openxmlformats.org/officeDocument/2006/relationships/image" Target="../media/image1.jp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6.xml"/><Relationship Id="rId3" Type="http://schemas.openxmlformats.org/officeDocument/2006/relationships/image" Target="../media/image9.png"/><Relationship Id="rId4" Type="http://schemas.openxmlformats.org/officeDocument/2006/relationships/image" Target="../media/image1.jp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7.xml"/><Relationship Id="rId3" Type="http://schemas.openxmlformats.org/officeDocument/2006/relationships/image" Target="../media/image9.png"/><Relationship Id="rId4" Type="http://schemas.openxmlformats.org/officeDocument/2006/relationships/image" Target="../media/image1.jp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8.xml"/><Relationship Id="rId3" Type="http://schemas.openxmlformats.org/officeDocument/2006/relationships/image" Target="../media/image9.png"/><Relationship Id="rId4" Type="http://schemas.openxmlformats.org/officeDocument/2006/relationships/image" Target="../media/image1.jp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9.xml"/><Relationship Id="rId3" Type="http://schemas.openxmlformats.org/officeDocument/2006/relationships/image" Target="../media/image9.png"/><Relationship Id="rId4" Type="http://schemas.openxmlformats.org/officeDocument/2006/relationships/image" Target="../media/image1.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9.png"/><Relationship Id="rId4" Type="http://schemas.openxmlformats.org/officeDocument/2006/relationships/image" Target="../media/image1.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0.xml"/><Relationship Id="rId3" Type="http://schemas.openxmlformats.org/officeDocument/2006/relationships/image" Target="../media/image9.png"/><Relationship Id="rId4" Type="http://schemas.openxmlformats.org/officeDocument/2006/relationships/image" Target="../media/image1.jp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1.xml"/><Relationship Id="rId3" Type="http://schemas.openxmlformats.org/officeDocument/2006/relationships/image" Target="../media/image9.png"/><Relationship Id="rId4" Type="http://schemas.openxmlformats.org/officeDocument/2006/relationships/image" Target="../media/image1.jpg"/></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 Id="rId3" Type="http://schemas.openxmlformats.org/officeDocument/2006/relationships/image" Target="../media/image9.pn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9.png"/><Relationship Id="rId4"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japanintercultural.org/podcast/episode-44-gender-and-culture-expectations/" TargetMode="External"/><Relationship Id="rId4" Type="http://schemas.openxmlformats.org/officeDocument/2006/relationships/hyperlink" Target="https://japanintercultural.org/wp-content/uploads/2024/05/S04E44_Gender-and-Culture_Expectations_Transcript.pdf" TargetMode="External"/><Relationship Id="rId5" Type="http://schemas.openxmlformats.org/officeDocument/2006/relationships/image" Target="../media/image4.png"/><Relationship Id="rId6" Type="http://schemas.openxmlformats.org/officeDocument/2006/relationships/image" Target="../media/image6.png"/><Relationship Id="rId7" Type="http://schemas.openxmlformats.org/officeDocument/2006/relationships/image" Target="../media/image1.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9.png"/><Relationship Id="rId4"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9.png"/><Relationship Id="rId4"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image" Target="../media/image9.png"/><Relationship Id="rId4" Type="http://schemas.openxmlformats.org/officeDocument/2006/relationships/image" Target="../media/image3.png"/><Relationship Id="rId5"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0" y="1660875"/>
            <a:ext cx="9144000" cy="2052600"/>
          </a:xfrm>
          <a:prstGeom prst="rect">
            <a:avLst/>
          </a:prstGeom>
          <a:solidFill>
            <a:schemeClr val="accent4"/>
          </a:solidFill>
        </p:spPr>
        <p:txBody>
          <a:bodyPr anchorCtr="0" anchor="b" bIns="91425" lIns="91425" spcFirstLastPara="1" rIns="91425" wrap="square" tIns="91425">
            <a:normAutofit/>
          </a:bodyPr>
          <a:lstStyle/>
          <a:p>
            <a:pPr indent="0" lvl="0" marL="0" rtl="0" algn="ctr">
              <a:spcBef>
                <a:spcPts val="0"/>
              </a:spcBef>
              <a:spcAft>
                <a:spcPts val="0"/>
              </a:spcAft>
              <a:buNone/>
            </a:pPr>
            <a:r>
              <a:rPr lang="en"/>
              <a:t>Deep Culture Podcast</a:t>
            </a:r>
            <a:endParaRPr/>
          </a:p>
          <a:p>
            <a:pPr indent="0" lvl="0" marL="0" rtl="0" algn="ctr">
              <a:spcBef>
                <a:spcPts val="0"/>
              </a:spcBef>
              <a:spcAft>
                <a:spcPts val="0"/>
              </a:spcAft>
              <a:buNone/>
            </a:pPr>
            <a:r>
              <a:rPr lang="en"/>
              <a:t> </a:t>
            </a:r>
            <a:r>
              <a:rPr lang="en" sz="3200"/>
              <a:t>Episode 44 - Gender &amp; Culture: Expectations</a:t>
            </a:r>
            <a:endParaRPr sz="3000"/>
          </a:p>
        </p:txBody>
      </p:sp>
      <p:pic>
        <p:nvPicPr>
          <p:cNvPr id="55" name="Google Shape;55;p13"/>
          <p:cNvPicPr preferRelativeResize="0"/>
          <p:nvPr/>
        </p:nvPicPr>
        <p:blipFill rotWithShape="1">
          <a:blip r:embed="rId3">
            <a:alphaModFix/>
          </a:blip>
          <a:srcRect b="27788" l="26371" r="27978" t="21632"/>
          <a:stretch/>
        </p:blipFill>
        <p:spPr>
          <a:xfrm>
            <a:off x="7574800" y="0"/>
            <a:ext cx="1484801" cy="1583450"/>
          </a:xfrm>
          <a:prstGeom prst="rect">
            <a:avLst/>
          </a:prstGeom>
          <a:noFill/>
          <a:ln>
            <a:noFill/>
          </a:ln>
        </p:spPr>
      </p:pic>
      <p:pic>
        <p:nvPicPr>
          <p:cNvPr id="56" name="Google Shape;56;p13"/>
          <p:cNvPicPr preferRelativeResize="0"/>
          <p:nvPr/>
        </p:nvPicPr>
        <p:blipFill rotWithShape="1">
          <a:blip r:embed="rId4">
            <a:alphaModFix/>
          </a:blip>
          <a:srcRect b="7054" l="0" r="0" t="0"/>
          <a:stretch/>
        </p:blipFill>
        <p:spPr>
          <a:xfrm>
            <a:off x="0" y="56475"/>
            <a:ext cx="3996525" cy="1142475"/>
          </a:xfrm>
          <a:prstGeom prst="rect">
            <a:avLst/>
          </a:prstGeom>
          <a:noFill/>
          <a:ln>
            <a:noFill/>
          </a:ln>
        </p:spPr>
      </p:pic>
      <p:sp>
        <p:nvSpPr>
          <p:cNvPr id="57" name="Google Shape;57;p13"/>
          <p:cNvSpPr txBox="1"/>
          <p:nvPr/>
        </p:nvSpPr>
        <p:spPr>
          <a:xfrm>
            <a:off x="0" y="4631425"/>
            <a:ext cx="9059400" cy="35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500">
                <a:solidFill>
                  <a:srgbClr val="595959"/>
                </a:solidFill>
                <a:latin typeface="Calibri"/>
                <a:ea typeface="Calibri"/>
                <a:cs typeface="Calibri"/>
                <a:sym typeface="Calibri"/>
              </a:rPr>
              <a:t>Open source teaching materials to be used with the Deep Culture podcast</a:t>
            </a:r>
            <a:endParaRPr sz="1500">
              <a:solidFill>
                <a:srgbClr val="595959"/>
              </a:solidFill>
              <a:latin typeface="Calibri"/>
              <a:ea typeface="Calibri"/>
              <a:cs typeface="Calibri"/>
              <a:sym typeface="Calibri"/>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4" name="Shape 124"/>
        <p:cNvGrpSpPr/>
        <p:nvPr/>
      </p:nvGrpSpPr>
      <p:grpSpPr>
        <a:xfrm>
          <a:off x="0" y="0"/>
          <a:ext cx="0" cy="0"/>
          <a:chOff x="0" y="0"/>
          <a:chExt cx="0" cy="0"/>
        </a:xfrm>
      </p:grpSpPr>
      <p:sp>
        <p:nvSpPr>
          <p:cNvPr id="125" name="Google Shape;125;p22"/>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Quick Understanding</a:t>
            </a:r>
            <a:endParaRPr/>
          </a:p>
        </p:txBody>
      </p:sp>
      <p:sp>
        <p:nvSpPr>
          <p:cNvPr id="126" name="Google Shape;126;p22"/>
          <p:cNvSpPr txBox="1"/>
          <p:nvPr>
            <p:ph idx="1" type="body"/>
          </p:nvPr>
        </p:nvSpPr>
        <p:spPr>
          <a:xfrm>
            <a:off x="311700" y="1440775"/>
            <a:ext cx="8520600" cy="2556600"/>
          </a:xfrm>
          <a:prstGeom prst="rect">
            <a:avLst/>
          </a:prstGeom>
        </p:spPr>
        <p:txBody>
          <a:bodyPr anchorCtr="0" anchor="ctr" bIns="91425" lIns="91425" spcFirstLastPara="1" rIns="91425" wrap="square" tIns="91425">
            <a:normAutofit/>
          </a:bodyPr>
          <a:lstStyle/>
          <a:p>
            <a:pPr indent="0" lvl="0" marL="0" rtl="0" algn="l">
              <a:lnSpc>
                <a:spcPct val="115000"/>
              </a:lnSpc>
              <a:spcBef>
                <a:spcPts val="0"/>
              </a:spcBef>
              <a:spcAft>
                <a:spcPts val="0"/>
              </a:spcAft>
              <a:buNone/>
            </a:pPr>
            <a:r>
              <a:rPr lang="en" sz="2000">
                <a:solidFill>
                  <a:schemeClr val="dk1"/>
                </a:solidFill>
              </a:rPr>
              <a:t>1. Why did Ishita's grandfather order her to stop playing and return home?</a:t>
            </a:r>
            <a:endParaRPr sz="2000">
              <a:solidFill>
                <a:schemeClr val="dk1"/>
              </a:solidFill>
            </a:endParaRPr>
          </a:p>
          <a:p>
            <a:pPr indent="0" lvl="0" marL="0" rtl="0" algn="l">
              <a:lnSpc>
                <a:spcPct val="115000"/>
              </a:lnSpc>
              <a:spcBef>
                <a:spcPts val="1200"/>
              </a:spcBef>
              <a:spcAft>
                <a:spcPts val="0"/>
              </a:spcAft>
              <a:buNone/>
            </a:pPr>
            <a:r>
              <a:rPr lang="en" sz="2000">
                <a:solidFill>
                  <a:schemeClr val="dk1"/>
                </a:solidFill>
              </a:rPr>
              <a:t>2. How did Ishita feel about this?</a:t>
            </a:r>
            <a:endParaRPr sz="2000">
              <a:solidFill>
                <a:schemeClr val="dk1"/>
              </a:solidFill>
            </a:endParaRPr>
          </a:p>
          <a:p>
            <a:pPr indent="0" lvl="0" marL="0" rtl="0" algn="l">
              <a:lnSpc>
                <a:spcPct val="115000"/>
              </a:lnSpc>
              <a:spcBef>
                <a:spcPts val="1200"/>
              </a:spcBef>
              <a:spcAft>
                <a:spcPts val="1200"/>
              </a:spcAft>
              <a:buNone/>
            </a:pPr>
            <a:r>
              <a:rPr lang="en" sz="2000">
                <a:solidFill>
                  <a:schemeClr val="dk1"/>
                </a:solidFill>
              </a:rPr>
              <a:t>3. What attitude or expectation does the grandfather's reaction reflect?</a:t>
            </a:r>
            <a:endParaRPr sz="2000">
              <a:solidFill>
                <a:schemeClr val="dk1"/>
              </a:solidFill>
            </a:endParaRPr>
          </a:p>
        </p:txBody>
      </p:sp>
      <p:pic>
        <p:nvPicPr>
          <p:cNvPr id="127" name="Google Shape;127;p22"/>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28" name="Google Shape;128;p22"/>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3"/>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Share your thoughts . . . </a:t>
            </a:r>
            <a:endParaRPr/>
          </a:p>
        </p:txBody>
      </p:sp>
      <p:sp>
        <p:nvSpPr>
          <p:cNvPr id="134" name="Google Shape;134;p23"/>
          <p:cNvSpPr txBox="1"/>
          <p:nvPr>
            <p:ph idx="1" type="body"/>
          </p:nvPr>
        </p:nvSpPr>
        <p:spPr>
          <a:xfrm>
            <a:off x="311700" y="1299875"/>
            <a:ext cx="8520600" cy="2944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en" sz="2000">
                <a:solidFill>
                  <a:schemeClr val="dk1"/>
                </a:solidFill>
              </a:rPr>
              <a:t>1. What expectations about being a boy or girl did you experience as a child? How did you feel about it? </a:t>
            </a:r>
            <a:endParaRPr sz="2000">
              <a:solidFill>
                <a:schemeClr val="dk1"/>
              </a:solidFill>
            </a:endParaRPr>
          </a:p>
          <a:p>
            <a:pPr indent="0" lvl="0" marL="0" rtl="0" algn="l">
              <a:spcBef>
                <a:spcPts val="1200"/>
              </a:spcBef>
              <a:spcAft>
                <a:spcPts val="0"/>
              </a:spcAft>
              <a:buClr>
                <a:schemeClr val="dk1"/>
              </a:buClr>
              <a:buSzPts val="1100"/>
              <a:buFont typeface="Arial"/>
              <a:buNone/>
            </a:pPr>
            <a:r>
              <a:rPr lang="en" sz="2000">
                <a:solidFill>
                  <a:schemeClr val="dk1"/>
                </a:solidFill>
              </a:rPr>
              <a:t>2. Have you ever seen someone being treated differently because of their gender? What happened? How did they feel about it?</a:t>
            </a:r>
            <a:endParaRPr sz="2000">
              <a:solidFill>
                <a:schemeClr val="dk1"/>
              </a:solidFill>
            </a:endParaRPr>
          </a:p>
          <a:p>
            <a:pPr indent="0" lvl="0" marL="0" rtl="0" algn="l">
              <a:spcBef>
                <a:spcPts val="1200"/>
              </a:spcBef>
              <a:spcAft>
                <a:spcPts val="1200"/>
              </a:spcAft>
              <a:buClr>
                <a:schemeClr val="dk1"/>
              </a:buClr>
              <a:buSzPts val="1100"/>
              <a:buFont typeface="Arial"/>
              <a:buNone/>
            </a:pPr>
            <a:r>
              <a:rPr lang="en" sz="2000">
                <a:solidFill>
                  <a:schemeClr val="dk1"/>
                </a:solidFill>
              </a:rPr>
              <a:t>3. What is your impression of gender expectations in other societies? How are they different? How do you feel about it?</a:t>
            </a:r>
            <a:endParaRPr sz="2000">
              <a:solidFill>
                <a:schemeClr val="dk1"/>
              </a:solidFill>
            </a:endParaRPr>
          </a:p>
        </p:txBody>
      </p:sp>
      <p:pic>
        <p:nvPicPr>
          <p:cNvPr id="135" name="Google Shape;135;p23"/>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36" name="Google Shape;136;p23"/>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0" name="Shape 140"/>
        <p:cNvGrpSpPr/>
        <p:nvPr/>
      </p:nvGrpSpPr>
      <p:grpSpPr>
        <a:xfrm>
          <a:off x="0" y="0"/>
          <a:ext cx="0" cy="0"/>
          <a:chOff x="0" y="0"/>
          <a:chExt cx="0" cy="0"/>
        </a:xfrm>
      </p:grpSpPr>
      <p:sp>
        <p:nvSpPr>
          <p:cNvPr id="141" name="Google Shape;141;p24"/>
          <p:cNvSpPr txBox="1"/>
          <p:nvPr>
            <p:ph type="title"/>
          </p:nvPr>
        </p:nvSpPr>
        <p:spPr>
          <a:xfrm>
            <a:off x="1436550" y="1330500"/>
            <a:ext cx="62709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Part 1: Is gender cultural?</a:t>
            </a:r>
            <a:endParaRPr b="1" sz="3500"/>
          </a:p>
          <a:p>
            <a:pPr indent="0" lvl="0" marL="0" rtl="0" algn="ctr">
              <a:spcBef>
                <a:spcPts val="0"/>
              </a:spcBef>
              <a:spcAft>
                <a:spcPts val="0"/>
              </a:spcAft>
              <a:buNone/>
            </a:pPr>
            <a:r>
              <a:rPr lang="en" sz="3500"/>
              <a:t>Key ideas / insights</a:t>
            </a:r>
            <a:endParaRPr sz="3500"/>
          </a:p>
        </p:txBody>
      </p:sp>
      <p:pic>
        <p:nvPicPr>
          <p:cNvPr id="142" name="Google Shape;142;p24"/>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43" name="Google Shape;143;p24"/>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25"/>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idea: Difference between sex and gender</a:t>
            </a:r>
            <a:endParaRPr/>
          </a:p>
          <a:p>
            <a:pPr indent="0" lvl="0" marL="0" rtl="0" algn="l">
              <a:spcBef>
                <a:spcPts val="0"/>
              </a:spcBef>
              <a:spcAft>
                <a:spcPts val="0"/>
              </a:spcAft>
              <a:buNone/>
            </a:pPr>
            <a:r>
              <a:t/>
            </a:r>
            <a:endParaRPr/>
          </a:p>
        </p:txBody>
      </p:sp>
      <p:sp>
        <p:nvSpPr>
          <p:cNvPr id="149" name="Google Shape;149;p2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rPr lang="en" sz="1600">
                <a:solidFill>
                  <a:schemeClr val="dk1"/>
                </a:solidFill>
              </a:rPr>
              <a:t>(04.30)</a:t>
            </a:r>
            <a:endParaRPr sz="1600">
              <a:solidFill>
                <a:schemeClr val="dk1"/>
              </a:solidFill>
            </a:endParaRPr>
          </a:p>
          <a:p>
            <a:pPr indent="0" lvl="0" marL="0" rtl="0" algn="l">
              <a:spcBef>
                <a:spcPts val="0"/>
              </a:spcBef>
              <a:spcAft>
                <a:spcPts val="0"/>
              </a:spcAft>
              <a:buNone/>
            </a:pPr>
            <a:r>
              <a:rPr b="1" lang="en" sz="1600">
                <a:solidFill>
                  <a:schemeClr val="dk1"/>
                </a:solidFill>
              </a:rPr>
              <a:t>Joseph:</a:t>
            </a:r>
            <a:r>
              <a:rPr lang="en" sz="1600">
                <a:solidFill>
                  <a:schemeClr val="dk1"/>
                </a:solidFill>
              </a:rPr>
              <a:t> ...before we get to the connection between gender and culture, let's make clear what we mean by gender, and in particular, the difference between gender and sex. </a:t>
            </a:r>
            <a:endParaRPr sz="1600">
              <a:solidFill>
                <a:schemeClr val="dk1"/>
              </a:solidFill>
            </a:endParaRPr>
          </a:p>
          <a:p>
            <a:pPr indent="0" lvl="0" marL="0" rtl="0" algn="l">
              <a:spcBef>
                <a:spcPts val="0"/>
              </a:spcBef>
              <a:spcAft>
                <a:spcPts val="1200"/>
              </a:spcAft>
              <a:buNone/>
            </a:pPr>
            <a:r>
              <a:rPr b="1" lang="en" sz="1600">
                <a:solidFill>
                  <a:schemeClr val="dk1"/>
                </a:solidFill>
              </a:rPr>
              <a:t>Ishita:</a:t>
            </a:r>
            <a:r>
              <a:rPr lang="en" sz="1600">
                <a:solidFill>
                  <a:schemeClr val="dk1"/>
                </a:solidFill>
              </a:rPr>
              <a:t> In everyday speech, these words are used in very similar ways, but there is an important difference</a:t>
            </a:r>
            <a:endParaRPr sz="1600">
              <a:solidFill>
                <a:schemeClr val="dk1"/>
              </a:solidFill>
            </a:endParaRPr>
          </a:p>
        </p:txBody>
      </p:sp>
      <p:pic>
        <p:nvPicPr>
          <p:cNvPr id="150" name="Google Shape;150;p25"/>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51" name="Google Shape;151;p25"/>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6"/>
          <p:cNvSpPr txBox="1"/>
          <p:nvPr>
            <p:ph idx="1" type="body"/>
          </p:nvPr>
        </p:nvSpPr>
        <p:spPr>
          <a:xfrm>
            <a:off x="229500" y="1017725"/>
            <a:ext cx="8520600" cy="23808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sz="1400">
                <a:solidFill>
                  <a:schemeClr val="dk1"/>
                </a:solidFill>
              </a:rPr>
              <a:t>(04.51)</a:t>
            </a:r>
            <a:endParaRPr sz="1400">
              <a:solidFill>
                <a:schemeClr val="dk1"/>
              </a:solidFill>
            </a:endParaRPr>
          </a:p>
          <a:p>
            <a:pPr indent="0" lvl="0" marL="0" rtl="0" algn="l">
              <a:spcBef>
                <a:spcPts val="0"/>
              </a:spcBef>
              <a:spcAft>
                <a:spcPts val="0"/>
              </a:spcAft>
              <a:buNone/>
            </a:pPr>
            <a:r>
              <a:rPr b="1" lang="en" sz="1400">
                <a:solidFill>
                  <a:schemeClr val="dk1"/>
                </a:solidFill>
              </a:rPr>
              <a:t>Ishita:</a:t>
            </a:r>
            <a:r>
              <a:rPr lang="en" sz="1400">
                <a:solidFill>
                  <a:schemeClr val="dk1"/>
                </a:solidFill>
              </a:rPr>
              <a:t> </a:t>
            </a:r>
            <a:r>
              <a:rPr lang="en" sz="1400">
                <a:solidFill>
                  <a:schemeClr val="dk1"/>
                </a:solidFill>
              </a:rPr>
              <a:t>Sex refers to, quote, “the different biological and physiological characteristics of females, males, and intersex persons, such as chromosomes, hormones, and reproductive organs.” (W.H.O.)</a:t>
            </a:r>
            <a:endParaRPr sz="1400">
              <a:solidFill>
                <a:schemeClr val="dk1"/>
              </a:solidFill>
            </a:endParaRPr>
          </a:p>
          <a:p>
            <a:pPr indent="0" lvl="0" marL="0" rtl="0" algn="l">
              <a:spcBef>
                <a:spcPts val="0"/>
              </a:spcBef>
              <a:spcAft>
                <a:spcPts val="0"/>
              </a:spcAft>
              <a:buNone/>
            </a:pPr>
            <a:r>
              <a:rPr b="1" lang="en" sz="1400">
                <a:solidFill>
                  <a:schemeClr val="dk1"/>
                </a:solidFill>
              </a:rPr>
              <a:t>Yvonne:</a:t>
            </a:r>
            <a:r>
              <a:rPr lang="en" sz="1400">
                <a:solidFill>
                  <a:schemeClr val="dk1"/>
                </a:solidFill>
              </a:rPr>
              <a:t> So when a baby is born and the doctor says it's a girl, she is saying that the child's sex is female. And in recent years, many of us are learning that it's not so simple as saying, you are either a boy or a girl. Yet fundamentally, in this episode, when talking about sex, we are referring to biological differences.   </a:t>
            </a:r>
            <a:endParaRPr sz="1400">
              <a:solidFill>
                <a:schemeClr val="dk1"/>
              </a:solidFill>
            </a:endParaRPr>
          </a:p>
          <a:p>
            <a:pPr indent="0" lvl="0" marL="0" rtl="0" algn="l">
              <a:spcBef>
                <a:spcPts val="0"/>
              </a:spcBef>
              <a:spcAft>
                <a:spcPts val="0"/>
              </a:spcAft>
              <a:buNone/>
            </a:pPr>
            <a:r>
              <a:rPr b="1" lang="en" sz="1400">
                <a:solidFill>
                  <a:schemeClr val="dk1"/>
                </a:solidFill>
              </a:rPr>
              <a:t>Ishita:</a:t>
            </a:r>
            <a:r>
              <a:rPr lang="en" sz="1400">
                <a:solidFill>
                  <a:schemeClr val="dk1"/>
                </a:solidFill>
              </a:rPr>
              <a:t> The word gender, on the other hand, refers to “the characteristics of women, men, girls, and boys that are socially constructed.” In other words, what people expect from women and men, boys and girls, the roles they are expected to play. </a:t>
            </a:r>
            <a:r>
              <a:rPr lang="en" sz="1400">
                <a:solidFill>
                  <a:schemeClr val="dk1"/>
                </a:solidFill>
              </a:rPr>
              <a:t>(W.H.O.)</a:t>
            </a:r>
            <a:endParaRPr sz="1400">
              <a:solidFill>
                <a:schemeClr val="dk1"/>
              </a:solidFill>
            </a:endParaRPr>
          </a:p>
        </p:txBody>
      </p:sp>
      <p:pic>
        <p:nvPicPr>
          <p:cNvPr id="157" name="Google Shape;157;p26"/>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158" name="Google Shape;158;p26"/>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320"/>
              <a:t>Exploring key idea: Difference between sex and gender</a:t>
            </a:r>
            <a:endParaRPr sz="2320"/>
          </a:p>
        </p:txBody>
      </p:sp>
      <p:pic>
        <p:nvPicPr>
          <p:cNvPr id="159" name="Google Shape;159;p26"/>
          <p:cNvPicPr preferRelativeResize="0"/>
          <p:nvPr/>
        </p:nvPicPr>
        <p:blipFill>
          <a:blip r:embed="rId4">
            <a:alphaModFix/>
          </a:blip>
          <a:stretch>
            <a:fillRect/>
          </a:stretch>
        </p:blipFill>
        <p:spPr>
          <a:xfrm>
            <a:off x="8105275" y="4332020"/>
            <a:ext cx="954325" cy="811480"/>
          </a:xfrm>
          <a:prstGeom prst="rect">
            <a:avLst/>
          </a:prstGeom>
          <a:noFill/>
          <a:ln>
            <a:noFill/>
          </a:ln>
        </p:spPr>
      </p:pic>
      <p:sp>
        <p:nvSpPr>
          <p:cNvPr id="160" name="Google Shape;160;p26"/>
          <p:cNvSpPr txBox="1"/>
          <p:nvPr>
            <p:ph idx="1" type="body"/>
          </p:nvPr>
        </p:nvSpPr>
        <p:spPr>
          <a:xfrm>
            <a:off x="311700" y="3527725"/>
            <a:ext cx="8520600" cy="10176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Char char="●"/>
            </a:pPr>
            <a:r>
              <a:rPr lang="en">
                <a:solidFill>
                  <a:schemeClr val="dk1"/>
                </a:solidFill>
              </a:rPr>
              <a:t>What does ‘sex’ refer to? What does ‘gender’ refer to?</a:t>
            </a:r>
            <a:endParaRPr>
              <a:solidFill>
                <a:schemeClr val="dk1"/>
              </a:solidFill>
            </a:endParaRPr>
          </a:p>
          <a:p>
            <a:pPr indent="-330200" lvl="0" marL="457200" rtl="0" algn="l">
              <a:spcBef>
                <a:spcPts val="0"/>
              </a:spcBef>
              <a:spcAft>
                <a:spcPts val="0"/>
              </a:spcAft>
              <a:buClr>
                <a:schemeClr val="dk1"/>
              </a:buClr>
              <a:buSzPts val="1600"/>
              <a:buChar char="●"/>
            </a:pPr>
            <a:r>
              <a:rPr lang="en">
                <a:solidFill>
                  <a:schemeClr val="dk1"/>
                </a:solidFill>
              </a:rPr>
              <a:t>How are they different?</a:t>
            </a:r>
            <a:r>
              <a:rPr lang="en" sz="1600">
                <a:solidFill>
                  <a:schemeClr val="dk1"/>
                </a:solidFill>
              </a:rPr>
              <a:t> </a:t>
            </a:r>
            <a:endParaRPr sz="1600">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27"/>
          <p:cNvSpPr txBox="1"/>
          <p:nvPr>
            <p:ph idx="1" type="body"/>
          </p:nvPr>
        </p:nvSpPr>
        <p:spPr>
          <a:xfrm>
            <a:off x="229500" y="1017725"/>
            <a:ext cx="8520600" cy="1676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400">
                <a:solidFill>
                  <a:schemeClr val="dk1"/>
                </a:solidFill>
              </a:rPr>
              <a:t>(Optional discussion)</a:t>
            </a:r>
            <a:endParaRPr sz="1400">
              <a:solidFill>
                <a:schemeClr val="dk1"/>
              </a:solidFill>
            </a:endParaRPr>
          </a:p>
          <a:p>
            <a:pPr indent="0" lvl="0" marL="0" rtl="0" algn="l">
              <a:spcBef>
                <a:spcPts val="0"/>
              </a:spcBef>
              <a:spcAft>
                <a:spcPts val="0"/>
              </a:spcAft>
              <a:buNone/>
            </a:pPr>
            <a:r>
              <a:rPr lang="en" sz="1400">
                <a:solidFill>
                  <a:schemeClr val="dk1"/>
                </a:solidFill>
              </a:rPr>
              <a:t>(06.15)</a:t>
            </a:r>
            <a:endParaRPr sz="1400">
              <a:solidFill>
                <a:schemeClr val="dk1"/>
              </a:solidFill>
            </a:endParaRPr>
          </a:p>
          <a:p>
            <a:pPr indent="0" lvl="0" marL="0" rtl="0" algn="l">
              <a:spcBef>
                <a:spcPts val="0"/>
              </a:spcBef>
              <a:spcAft>
                <a:spcPts val="0"/>
              </a:spcAft>
              <a:buNone/>
            </a:pPr>
            <a:r>
              <a:rPr lang="en" sz="1400">
                <a:solidFill>
                  <a:schemeClr val="dk1"/>
                </a:solidFill>
              </a:rPr>
              <a:t>And let's just touch on the term gender identity, which refers to one's individual experience of gender. Do you feel like a man or a woman? Or is it more fluid, for example? And let's also mention sexual orientation, which refers to our feelings of sexual or romantic attraction. I could be a woman who is attracted to women, for example.</a:t>
            </a:r>
            <a:endParaRPr sz="1400">
              <a:solidFill>
                <a:schemeClr val="dk1"/>
              </a:solidFill>
            </a:endParaRPr>
          </a:p>
        </p:txBody>
      </p:sp>
      <p:pic>
        <p:nvPicPr>
          <p:cNvPr id="166" name="Google Shape;166;p27"/>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167" name="Google Shape;167;p27"/>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320"/>
              <a:t>Exploring key idea: Difference between sex and gender</a:t>
            </a:r>
            <a:endParaRPr sz="2320"/>
          </a:p>
        </p:txBody>
      </p:sp>
      <p:pic>
        <p:nvPicPr>
          <p:cNvPr id="168" name="Google Shape;168;p27"/>
          <p:cNvPicPr preferRelativeResize="0"/>
          <p:nvPr/>
        </p:nvPicPr>
        <p:blipFill>
          <a:blip r:embed="rId4">
            <a:alphaModFix/>
          </a:blip>
          <a:stretch>
            <a:fillRect/>
          </a:stretch>
        </p:blipFill>
        <p:spPr>
          <a:xfrm>
            <a:off x="8105275" y="4332020"/>
            <a:ext cx="954325" cy="811480"/>
          </a:xfrm>
          <a:prstGeom prst="rect">
            <a:avLst/>
          </a:prstGeom>
          <a:noFill/>
          <a:ln>
            <a:noFill/>
          </a:ln>
        </p:spPr>
      </p:pic>
      <p:sp>
        <p:nvSpPr>
          <p:cNvPr id="169" name="Google Shape;169;p27"/>
          <p:cNvSpPr txBox="1"/>
          <p:nvPr>
            <p:ph idx="1" type="body"/>
          </p:nvPr>
        </p:nvSpPr>
        <p:spPr>
          <a:xfrm>
            <a:off x="311700" y="3527725"/>
            <a:ext cx="8520600" cy="10176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Char char="●"/>
            </a:pPr>
            <a:r>
              <a:rPr lang="en">
                <a:solidFill>
                  <a:schemeClr val="dk1"/>
                </a:solidFill>
              </a:rPr>
              <a:t>What is gender identity?</a:t>
            </a:r>
            <a:endParaRPr>
              <a:solidFill>
                <a:schemeClr val="dk1"/>
              </a:solidFill>
            </a:endParaRPr>
          </a:p>
          <a:p>
            <a:pPr indent="-330200" lvl="0" marL="457200" rtl="0" algn="l">
              <a:spcBef>
                <a:spcPts val="0"/>
              </a:spcBef>
              <a:spcAft>
                <a:spcPts val="0"/>
              </a:spcAft>
              <a:buClr>
                <a:schemeClr val="dk1"/>
              </a:buClr>
              <a:buSzPts val="1600"/>
              <a:buChar char="●"/>
            </a:pPr>
            <a:r>
              <a:rPr lang="en">
                <a:solidFill>
                  <a:schemeClr val="dk1"/>
                </a:solidFill>
              </a:rPr>
              <a:t>What is sexual orientation?</a:t>
            </a:r>
            <a:r>
              <a:rPr lang="en" sz="1600">
                <a:solidFill>
                  <a:schemeClr val="dk1"/>
                </a:solidFill>
              </a:rPr>
              <a:t> </a:t>
            </a:r>
            <a:endParaRPr sz="1600">
              <a:solidFill>
                <a:schemeClr val="dk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8"/>
          <p:cNvSpPr txBox="1"/>
          <p:nvPr>
            <p:ph idx="1" type="body"/>
          </p:nvPr>
        </p:nvSpPr>
        <p:spPr>
          <a:xfrm>
            <a:off x="311700" y="1152475"/>
            <a:ext cx="8520600" cy="2950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000">
                <a:solidFill>
                  <a:schemeClr val="dk1"/>
                </a:solidFill>
              </a:rPr>
              <a:t>How are sex and gender different</a:t>
            </a:r>
            <a:r>
              <a:rPr lang="en" sz="2000">
                <a:solidFill>
                  <a:schemeClr val="dk1"/>
                </a:solidFill>
              </a:rPr>
              <a:t>?</a:t>
            </a:r>
            <a:endParaRPr sz="2000">
              <a:solidFill>
                <a:schemeClr val="dk1"/>
              </a:solidFill>
            </a:endParaRPr>
          </a:p>
          <a:p>
            <a:pPr indent="-355600" lvl="0" marL="457200" rtl="0" algn="l">
              <a:spcBef>
                <a:spcPts val="1200"/>
              </a:spcBef>
              <a:spcAft>
                <a:spcPts val="0"/>
              </a:spcAft>
              <a:buClr>
                <a:schemeClr val="dk1"/>
              </a:buClr>
              <a:buSzPts val="2000"/>
              <a:buAutoNum type="alphaLcParenR"/>
            </a:pPr>
            <a:r>
              <a:rPr lang="en" sz="2000">
                <a:solidFill>
                  <a:schemeClr val="dk1"/>
                </a:solidFill>
              </a:rPr>
              <a:t>Sex relates to roles in society while gender relates to behaviour.</a:t>
            </a:r>
            <a:endParaRPr sz="2000">
              <a:solidFill>
                <a:schemeClr val="dk1"/>
              </a:solidFill>
            </a:endParaRPr>
          </a:p>
          <a:p>
            <a:pPr indent="-355600" lvl="0" marL="457200" rtl="0" algn="l">
              <a:spcBef>
                <a:spcPts val="0"/>
              </a:spcBef>
              <a:spcAft>
                <a:spcPts val="0"/>
              </a:spcAft>
              <a:buClr>
                <a:schemeClr val="dk1"/>
              </a:buClr>
              <a:buSzPts val="2000"/>
              <a:buAutoNum type="alphaLcParenR"/>
            </a:pPr>
            <a:r>
              <a:rPr lang="en" sz="2000">
                <a:solidFill>
                  <a:schemeClr val="dk1"/>
                </a:solidFill>
              </a:rPr>
              <a:t>Sex relates to biological characteristics while gender is socially constructed.</a:t>
            </a:r>
            <a:endParaRPr sz="2000">
              <a:solidFill>
                <a:schemeClr val="dk1"/>
              </a:solidFill>
            </a:endParaRPr>
          </a:p>
          <a:p>
            <a:pPr indent="-355600" lvl="0" marL="457200" rtl="0" algn="l">
              <a:spcBef>
                <a:spcPts val="0"/>
              </a:spcBef>
              <a:spcAft>
                <a:spcPts val="0"/>
              </a:spcAft>
              <a:buClr>
                <a:schemeClr val="dk1"/>
              </a:buClr>
              <a:buSzPts val="2000"/>
              <a:buAutoNum type="alphaLcParenR"/>
            </a:pPr>
            <a:r>
              <a:rPr lang="en" sz="2000">
                <a:solidFill>
                  <a:schemeClr val="dk1"/>
                </a:solidFill>
              </a:rPr>
              <a:t>Sex relates to binary characteristics while gender is more complex.</a:t>
            </a:r>
            <a:endParaRPr sz="2000">
              <a:solidFill>
                <a:schemeClr val="dk1"/>
              </a:solidFill>
            </a:endParaRPr>
          </a:p>
        </p:txBody>
      </p:sp>
      <p:pic>
        <p:nvPicPr>
          <p:cNvPr id="175" name="Google Shape;175;p28"/>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176" name="Google Shape;176;p28"/>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177" name="Google Shape;177;p28"/>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9"/>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insight: Gender is cultural</a:t>
            </a:r>
            <a:endParaRPr/>
          </a:p>
          <a:p>
            <a:pPr indent="0" lvl="0" marL="0" rtl="0" algn="l">
              <a:spcBef>
                <a:spcPts val="0"/>
              </a:spcBef>
              <a:spcAft>
                <a:spcPts val="0"/>
              </a:spcAft>
              <a:buNone/>
            </a:pPr>
            <a:r>
              <a:t/>
            </a:r>
            <a:endParaRPr/>
          </a:p>
        </p:txBody>
      </p:sp>
      <p:sp>
        <p:nvSpPr>
          <p:cNvPr id="183" name="Google Shape;183;p2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rPr lang="en" sz="1600">
                <a:solidFill>
                  <a:schemeClr val="dk1"/>
                </a:solidFill>
              </a:rPr>
              <a:t>(06.46)</a:t>
            </a:r>
            <a:endParaRPr sz="1600">
              <a:solidFill>
                <a:schemeClr val="dk1"/>
              </a:solidFill>
            </a:endParaRPr>
          </a:p>
          <a:p>
            <a:pPr indent="0" lvl="0" marL="0" rtl="0" algn="l">
              <a:spcBef>
                <a:spcPts val="0"/>
              </a:spcBef>
              <a:spcAft>
                <a:spcPts val="0"/>
              </a:spcAft>
              <a:buNone/>
            </a:pPr>
            <a:r>
              <a:rPr b="1" lang="en" sz="1600">
                <a:solidFill>
                  <a:schemeClr val="dk1"/>
                </a:solidFill>
              </a:rPr>
              <a:t>Yvonne</a:t>
            </a:r>
            <a:r>
              <a:rPr b="1" lang="en" sz="1600">
                <a:solidFill>
                  <a:schemeClr val="dk1"/>
                </a:solidFill>
              </a:rPr>
              <a:t>:</a:t>
            </a:r>
            <a:r>
              <a:rPr lang="en" sz="1600">
                <a:solidFill>
                  <a:schemeClr val="dk1"/>
                </a:solidFill>
              </a:rPr>
              <a:t> ...</a:t>
            </a:r>
            <a:r>
              <a:rPr lang="en" sz="1600">
                <a:solidFill>
                  <a:schemeClr val="dk1"/>
                </a:solidFill>
              </a:rPr>
              <a:t>gender is cultural because societies have different cultural constructs of gender, different expectations about what it means to be a woman or man. </a:t>
            </a:r>
            <a:endParaRPr sz="1600">
              <a:solidFill>
                <a:schemeClr val="dk1"/>
              </a:solidFill>
            </a:endParaRPr>
          </a:p>
          <a:p>
            <a:pPr indent="0" lvl="0" marL="0" rtl="0" algn="l">
              <a:spcBef>
                <a:spcPts val="0"/>
              </a:spcBef>
              <a:spcAft>
                <a:spcPts val="0"/>
              </a:spcAft>
              <a:buNone/>
            </a:pPr>
            <a:r>
              <a:rPr b="1" lang="en" sz="1600">
                <a:solidFill>
                  <a:schemeClr val="dk1"/>
                </a:solidFill>
              </a:rPr>
              <a:t>Joseph:</a:t>
            </a:r>
            <a:r>
              <a:rPr lang="en" sz="1600">
                <a:solidFill>
                  <a:schemeClr val="dk1"/>
                </a:solidFill>
              </a:rPr>
              <a:t> </a:t>
            </a:r>
            <a:r>
              <a:rPr lang="en" sz="1600">
                <a:solidFill>
                  <a:schemeClr val="dk1"/>
                </a:solidFill>
              </a:rPr>
              <a:t>And cultural bridge people find themselves navigating these differences. They have to make sense of them. </a:t>
            </a:r>
            <a:endParaRPr sz="1600">
              <a:solidFill>
                <a:schemeClr val="dk1"/>
              </a:solidFill>
            </a:endParaRPr>
          </a:p>
        </p:txBody>
      </p:sp>
      <p:pic>
        <p:nvPicPr>
          <p:cNvPr id="184" name="Google Shape;184;p29"/>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85" name="Google Shape;185;p29"/>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9" name="Shape 189"/>
        <p:cNvGrpSpPr/>
        <p:nvPr/>
      </p:nvGrpSpPr>
      <p:grpSpPr>
        <a:xfrm>
          <a:off x="0" y="0"/>
          <a:ext cx="0" cy="0"/>
          <a:chOff x="0" y="0"/>
          <a:chExt cx="0" cy="0"/>
        </a:xfrm>
      </p:grpSpPr>
      <p:sp>
        <p:nvSpPr>
          <p:cNvPr id="190" name="Google Shape;190;p30"/>
          <p:cNvSpPr txBox="1"/>
          <p:nvPr>
            <p:ph idx="1" type="body"/>
          </p:nvPr>
        </p:nvSpPr>
        <p:spPr>
          <a:xfrm>
            <a:off x="229500" y="1017725"/>
            <a:ext cx="8520600" cy="2627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400">
                <a:solidFill>
                  <a:schemeClr val="dk1"/>
                </a:solidFill>
              </a:rPr>
              <a:t>(07.12)</a:t>
            </a:r>
            <a:endParaRPr sz="1400">
              <a:solidFill>
                <a:schemeClr val="dk1"/>
              </a:solidFill>
            </a:endParaRPr>
          </a:p>
          <a:p>
            <a:pPr indent="0" lvl="0" marL="0" rtl="0" algn="l">
              <a:spcBef>
                <a:spcPts val="0"/>
              </a:spcBef>
              <a:spcAft>
                <a:spcPts val="0"/>
              </a:spcAft>
              <a:buNone/>
            </a:pPr>
            <a:r>
              <a:rPr b="1" lang="en" sz="1400">
                <a:solidFill>
                  <a:schemeClr val="dk1"/>
                </a:solidFill>
              </a:rPr>
              <a:t>Ishita:</a:t>
            </a:r>
            <a:r>
              <a:rPr lang="en" sz="1400">
                <a:solidFill>
                  <a:schemeClr val="dk1"/>
                </a:solidFill>
              </a:rPr>
              <a:t> </a:t>
            </a:r>
            <a:r>
              <a:rPr lang="en" sz="1400">
                <a:solidFill>
                  <a:schemeClr val="dk1"/>
                </a:solidFill>
              </a:rPr>
              <a:t>Growing up in India, my everyday reality was the only reality I knew. For example, my father did help in everyday cooking, and yet my mother ate her meal after serving food to my father, my brother and me. And this was just normal. (08:10) . . . it struck me that in India, women and men are seen as fundamentally different, so it's normal for them to play different roles in society. A woman is fundamentally a nurturer, and the man a breadwinner, for example, or the man protects and the woman serves.</a:t>
            </a:r>
            <a:endParaRPr sz="1400">
              <a:solidFill>
                <a:schemeClr val="dk1"/>
              </a:solidFill>
            </a:endParaRPr>
          </a:p>
          <a:p>
            <a:pPr indent="0" lvl="0" marL="0" rtl="0" algn="l">
              <a:spcBef>
                <a:spcPts val="0"/>
              </a:spcBef>
              <a:spcAft>
                <a:spcPts val="0"/>
              </a:spcAft>
              <a:buNone/>
            </a:pPr>
            <a:r>
              <a:rPr b="1" lang="en" sz="1400">
                <a:solidFill>
                  <a:schemeClr val="dk1"/>
                </a:solidFill>
              </a:rPr>
              <a:t>Yvonne:</a:t>
            </a:r>
            <a:r>
              <a:rPr lang="en" sz="1400">
                <a:solidFill>
                  <a:schemeClr val="dk1"/>
                </a:solidFill>
              </a:rPr>
              <a:t> </a:t>
            </a:r>
            <a:r>
              <a:rPr lang="en" sz="1400">
                <a:solidFill>
                  <a:schemeClr val="dk1"/>
                </a:solidFill>
              </a:rPr>
              <a:t>I think many Dutch people regard men and women as largely similar. In a family, for example, there is not much difference in how a girl or a boy is raised. Both are being prepared for an equal role in society. You see Dutch men on a bike with their kids, one in front and one in the back. Young fathers care for the children as much as the mothers do. Ideally, both work and share all the tasks in the household.</a:t>
            </a:r>
            <a:r>
              <a:rPr lang="en" sz="1400">
                <a:solidFill>
                  <a:schemeClr val="dk1"/>
                </a:solidFill>
              </a:rPr>
              <a:t>   </a:t>
            </a:r>
            <a:endParaRPr sz="1400">
              <a:solidFill>
                <a:schemeClr val="dk1"/>
              </a:solidFill>
            </a:endParaRPr>
          </a:p>
        </p:txBody>
      </p:sp>
      <p:pic>
        <p:nvPicPr>
          <p:cNvPr id="191" name="Google Shape;191;p30"/>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192" name="Google Shape;192;p30"/>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320"/>
              <a:t>Exploring key insight: Gender is cultural</a:t>
            </a:r>
            <a:endParaRPr sz="2320"/>
          </a:p>
        </p:txBody>
      </p:sp>
      <p:pic>
        <p:nvPicPr>
          <p:cNvPr id="193" name="Google Shape;193;p30"/>
          <p:cNvPicPr preferRelativeResize="0"/>
          <p:nvPr/>
        </p:nvPicPr>
        <p:blipFill>
          <a:blip r:embed="rId4">
            <a:alphaModFix/>
          </a:blip>
          <a:stretch>
            <a:fillRect/>
          </a:stretch>
        </p:blipFill>
        <p:spPr>
          <a:xfrm>
            <a:off x="8105275" y="4332020"/>
            <a:ext cx="954325" cy="811480"/>
          </a:xfrm>
          <a:prstGeom prst="rect">
            <a:avLst/>
          </a:prstGeom>
          <a:noFill/>
          <a:ln>
            <a:noFill/>
          </a:ln>
        </p:spPr>
      </p:pic>
      <p:sp>
        <p:nvSpPr>
          <p:cNvPr id="194" name="Google Shape;194;p30"/>
          <p:cNvSpPr txBox="1"/>
          <p:nvPr>
            <p:ph idx="1" type="body"/>
          </p:nvPr>
        </p:nvSpPr>
        <p:spPr>
          <a:xfrm>
            <a:off x="311700" y="3750325"/>
            <a:ext cx="8520600" cy="10176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Char char="●"/>
            </a:pPr>
            <a:r>
              <a:rPr lang="en">
                <a:solidFill>
                  <a:schemeClr val="dk1"/>
                </a:solidFill>
              </a:rPr>
              <a:t>What are the examples of of Dutch and Indian gender roles? </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How do they reflect different gender assumptions in the two countries?</a:t>
            </a:r>
            <a:r>
              <a:rPr lang="en" sz="1600">
                <a:solidFill>
                  <a:schemeClr val="dk1"/>
                </a:solidFill>
              </a:rPr>
              <a:t> </a:t>
            </a:r>
            <a:endParaRPr sz="1600">
              <a:solidFill>
                <a:schemeClr val="dk1"/>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1"/>
          <p:cNvSpPr txBox="1"/>
          <p:nvPr>
            <p:ph idx="1" type="body"/>
          </p:nvPr>
        </p:nvSpPr>
        <p:spPr>
          <a:xfrm>
            <a:off x="311700" y="1152475"/>
            <a:ext cx="8520600" cy="2950500"/>
          </a:xfrm>
          <a:prstGeom prst="rect">
            <a:avLst/>
          </a:prstGeom>
        </p:spPr>
        <p:txBody>
          <a:bodyPr anchorCtr="0" anchor="t" bIns="91425" lIns="91425" spcFirstLastPara="1" rIns="91425" wrap="square" tIns="91425">
            <a:normAutofit/>
          </a:bodyPr>
          <a:lstStyle/>
          <a:p>
            <a:pPr indent="0" lvl="0" marL="0" rtl="0" algn="l">
              <a:lnSpc>
                <a:spcPct val="105000"/>
              </a:lnSpc>
              <a:spcBef>
                <a:spcPts val="0"/>
              </a:spcBef>
              <a:spcAft>
                <a:spcPts val="0"/>
              </a:spcAft>
              <a:buNone/>
            </a:pPr>
            <a:r>
              <a:rPr lang="en" sz="1900">
                <a:solidFill>
                  <a:schemeClr val="dk1"/>
                </a:solidFill>
              </a:rPr>
              <a:t>Which of the following is true about gender roles in different cultures</a:t>
            </a:r>
            <a:r>
              <a:rPr lang="en" sz="1900">
                <a:solidFill>
                  <a:schemeClr val="dk1"/>
                </a:solidFill>
              </a:rPr>
              <a:t>?</a:t>
            </a:r>
            <a:endParaRPr sz="1900">
              <a:solidFill>
                <a:schemeClr val="dk1"/>
              </a:solidFill>
            </a:endParaRPr>
          </a:p>
          <a:p>
            <a:pPr indent="-349250" lvl="0" marL="457200" rtl="0" algn="l">
              <a:lnSpc>
                <a:spcPct val="105000"/>
              </a:lnSpc>
              <a:spcBef>
                <a:spcPts val="1200"/>
              </a:spcBef>
              <a:spcAft>
                <a:spcPts val="0"/>
              </a:spcAft>
              <a:buClr>
                <a:schemeClr val="dk1"/>
              </a:buClr>
              <a:buSzPts val="1900"/>
              <a:buAutoNum type="alphaLcParenR"/>
            </a:pPr>
            <a:r>
              <a:rPr lang="en" sz="1900">
                <a:solidFill>
                  <a:schemeClr val="dk1"/>
                </a:solidFill>
              </a:rPr>
              <a:t>Men and women are seen as being fundamentally different no matter where you go.</a:t>
            </a:r>
            <a:endParaRPr sz="1900">
              <a:solidFill>
                <a:schemeClr val="dk1"/>
              </a:solidFill>
            </a:endParaRPr>
          </a:p>
          <a:p>
            <a:pPr indent="-349250" lvl="0" marL="457200" rtl="0" algn="l">
              <a:lnSpc>
                <a:spcPct val="105000"/>
              </a:lnSpc>
              <a:spcBef>
                <a:spcPts val="0"/>
              </a:spcBef>
              <a:spcAft>
                <a:spcPts val="0"/>
              </a:spcAft>
              <a:buClr>
                <a:schemeClr val="dk1"/>
              </a:buClr>
              <a:buSzPts val="1900"/>
              <a:buAutoNum type="alphaLcParenR"/>
            </a:pPr>
            <a:r>
              <a:rPr lang="en" sz="1900">
                <a:solidFill>
                  <a:schemeClr val="dk1"/>
                </a:solidFill>
              </a:rPr>
              <a:t>Men are seen the same way everywhere, but women are seen differently in different cultures.</a:t>
            </a:r>
            <a:endParaRPr sz="1900">
              <a:solidFill>
                <a:schemeClr val="dk1"/>
              </a:solidFill>
            </a:endParaRPr>
          </a:p>
          <a:p>
            <a:pPr indent="-349250" lvl="0" marL="457200" rtl="0" algn="l">
              <a:lnSpc>
                <a:spcPct val="105000"/>
              </a:lnSpc>
              <a:spcBef>
                <a:spcPts val="0"/>
              </a:spcBef>
              <a:spcAft>
                <a:spcPts val="0"/>
              </a:spcAft>
              <a:buClr>
                <a:schemeClr val="dk1"/>
              </a:buClr>
              <a:buSzPts val="1900"/>
              <a:buAutoNum type="alphaLcParenR"/>
            </a:pPr>
            <a:r>
              <a:rPr lang="en" sz="1900">
                <a:solidFill>
                  <a:schemeClr val="dk1"/>
                </a:solidFill>
              </a:rPr>
              <a:t>In some cultures, men and women are seen as fundamentally different while in others, they are seen as similar.</a:t>
            </a:r>
            <a:endParaRPr sz="1900">
              <a:solidFill>
                <a:schemeClr val="dk1"/>
              </a:solidFill>
            </a:endParaRPr>
          </a:p>
        </p:txBody>
      </p:sp>
      <p:pic>
        <p:nvPicPr>
          <p:cNvPr id="200" name="Google Shape;200;p31"/>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01" name="Google Shape;201;p31"/>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202" name="Google Shape;202;p31"/>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 name="Shape 61"/>
        <p:cNvGrpSpPr/>
        <p:nvPr/>
      </p:nvGrpSpPr>
      <p:grpSpPr>
        <a:xfrm>
          <a:off x="0" y="0"/>
          <a:ext cx="0" cy="0"/>
          <a:chOff x="0" y="0"/>
          <a:chExt cx="0" cy="0"/>
        </a:xfrm>
      </p:grpSpPr>
      <p:sp>
        <p:nvSpPr>
          <p:cNvPr id="62" name="Google Shape;62;p14"/>
          <p:cNvSpPr txBox="1"/>
          <p:nvPr>
            <p:ph type="title"/>
          </p:nvPr>
        </p:nvSpPr>
        <p:spPr>
          <a:xfrm>
            <a:off x="311700" y="225575"/>
            <a:ext cx="8520600" cy="7710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a:t>Acknowledgements</a:t>
            </a:r>
            <a:endParaRPr b="1"/>
          </a:p>
        </p:txBody>
      </p:sp>
      <p:sp>
        <p:nvSpPr>
          <p:cNvPr id="63" name="Google Shape;63;p14"/>
          <p:cNvSpPr txBox="1"/>
          <p:nvPr>
            <p:ph idx="1" type="body"/>
          </p:nvPr>
        </p:nvSpPr>
        <p:spPr>
          <a:xfrm>
            <a:off x="311700" y="1284725"/>
            <a:ext cx="8520600" cy="32841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a:solidFill>
                  <a:schemeClr val="dk1"/>
                </a:solidFill>
              </a:rPr>
              <a:t>These materials were created as part of a collaborative project by the Japan Intercultural Institute. They are open source and can be freely used. Special thanks to a dedicated team of educators from different countries that contributed to this project. Contributors include: Sanne Bosma, Tannistha Dasgupta, Meena Eswaran, Jane Everett, Rob Fritz, Grazia Ghellini, Katarzyna Grzesik-Harz, Valerie Hansford, Jessica Janda, Christina Kapaun, Corazon Kato, Kasia Kucharska, Isabelle Al-Haj Johnston, Zeina Matar, Lynne Murphy, Lucile Roberts, Jo Thomas, Marie Tseng, and Revathi Viswanathan.</a:t>
            </a:r>
            <a:endParaRPr>
              <a:solidFill>
                <a:schemeClr val="dk1"/>
              </a:solidFill>
            </a:endParaRPr>
          </a:p>
          <a:p>
            <a:pPr indent="0" lvl="0" marL="0" rtl="0" algn="l">
              <a:spcBef>
                <a:spcPts val="1200"/>
              </a:spcBef>
              <a:spcAft>
                <a:spcPts val="1200"/>
              </a:spcAft>
              <a:buNone/>
            </a:pPr>
            <a:r>
              <a:rPr lang="en">
                <a:solidFill>
                  <a:schemeClr val="dk1"/>
                </a:solidFill>
              </a:rPr>
              <a:t>To find out more about the project, see </a:t>
            </a:r>
            <a:r>
              <a:rPr lang="en" u="sng">
                <a:solidFill>
                  <a:schemeClr val="dk1"/>
                </a:solidFill>
                <a:hlinkClick r:id="rId3">
                  <a:extLst>
                    <a:ext uri="{A12FA001-AC4F-418D-AE19-62706E023703}">
                      <ahyp:hlinkClr val="tx"/>
                    </a:ext>
                  </a:extLst>
                </a:hlinkClick>
              </a:rPr>
              <a:t>here</a:t>
            </a:r>
            <a:r>
              <a:rPr lang="en">
                <a:solidFill>
                  <a:schemeClr val="dk1"/>
                </a:solidFill>
              </a:rPr>
              <a:t>. For questions, comments or participating in JII activities, contact: </a:t>
            </a:r>
            <a:r>
              <a:rPr lang="en" u="sng">
                <a:solidFill>
                  <a:schemeClr val="dk1"/>
                </a:solidFill>
                <a:hlinkClick r:id="rId4">
                  <a:extLst>
                    <a:ext uri="{A12FA001-AC4F-418D-AE19-62706E023703}">
                      <ahyp:hlinkClr val="tx"/>
                    </a:ext>
                  </a:extLst>
                </a:hlinkClick>
              </a:rPr>
              <a:t>info@japanintercultural.org</a:t>
            </a:r>
            <a:r>
              <a:rPr lang="en">
                <a:solidFill>
                  <a:schemeClr val="dk1"/>
                </a:solidFill>
              </a:rPr>
              <a:t>. </a:t>
            </a:r>
            <a:endParaRPr>
              <a:solidFill>
                <a:schemeClr val="dk1"/>
              </a:solidFill>
            </a:endParaRPr>
          </a:p>
        </p:txBody>
      </p:sp>
      <p:pic>
        <p:nvPicPr>
          <p:cNvPr id="64" name="Google Shape;64;p14"/>
          <p:cNvPicPr preferRelativeResize="0"/>
          <p:nvPr/>
        </p:nvPicPr>
        <p:blipFill>
          <a:blip r:embed="rId5">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32"/>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insight: Different starting assumptions</a:t>
            </a:r>
            <a:endParaRPr/>
          </a:p>
        </p:txBody>
      </p:sp>
      <p:sp>
        <p:nvSpPr>
          <p:cNvPr id="208" name="Google Shape;208;p3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rPr lang="en" sz="1600">
                <a:solidFill>
                  <a:schemeClr val="dk1"/>
                </a:solidFill>
              </a:rPr>
              <a:t>(10.29)</a:t>
            </a:r>
            <a:endParaRPr sz="1600">
              <a:solidFill>
                <a:schemeClr val="dk1"/>
              </a:solidFill>
            </a:endParaRPr>
          </a:p>
          <a:p>
            <a:pPr indent="0" lvl="0" marL="0" rtl="0" algn="l">
              <a:spcBef>
                <a:spcPts val="0"/>
              </a:spcBef>
              <a:spcAft>
                <a:spcPts val="0"/>
              </a:spcAft>
              <a:buNone/>
            </a:pPr>
            <a:r>
              <a:rPr lang="en" sz="1600">
                <a:solidFill>
                  <a:schemeClr val="dk1"/>
                </a:solidFill>
              </a:rPr>
              <a:t>Of course, there is variation from person to person or family to family. . . The important lesson, as cultural bridge people, is that these basic assumptions act as different starting points for cultural values.</a:t>
            </a:r>
            <a:endParaRPr sz="1600">
              <a:solidFill>
                <a:schemeClr val="dk1"/>
              </a:solidFill>
            </a:endParaRPr>
          </a:p>
        </p:txBody>
      </p:sp>
      <p:pic>
        <p:nvPicPr>
          <p:cNvPr id="209" name="Google Shape;209;p32"/>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10" name="Google Shape;210;p32"/>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33"/>
          <p:cNvSpPr txBox="1"/>
          <p:nvPr>
            <p:ph idx="1" type="body"/>
          </p:nvPr>
        </p:nvSpPr>
        <p:spPr>
          <a:xfrm>
            <a:off x="229500" y="888550"/>
            <a:ext cx="8520600" cy="2627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400">
                <a:solidFill>
                  <a:schemeClr val="dk1"/>
                </a:solidFill>
              </a:rPr>
              <a:t>(</a:t>
            </a:r>
            <a:r>
              <a:rPr lang="en" sz="1400">
                <a:solidFill>
                  <a:schemeClr val="dk1"/>
                </a:solidFill>
              </a:rPr>
              <a:t>10:51</a:t>
            </a:r>
            <a:r>
              <a:rPr lang="en" sz="1400">
                <a:solidFill>
                  <a:schemeClr val="dk1"/>
                </a:solidFill>
              </a:rPr>
              <a:t>)</a:t>
            </a:r>
            <a:endParaRPr sz="1400">
              <a:solidFill>
                <a:schemeClr val="dk1"/>
              </a:solidFill>
            </a:endParaRPr>
          </a:p>
          <a:p>
            <a:pPr indent="0" lvl="0" marL="0" rtl="0" algn="l">
              <a:spcBef>
                <a:spcPts val="0"/>
              </a:spcBef>
              <a:spcAft>
                <a:spcPts val="0"/>
              </a:spcAft>
              <a:buNone/>
            </a:pPr>
            <a:r>
              <a:rPr b="1" lang="en" sz="1400">
                <a:solidFill>
                  <a:schemeClr val="dk1"/>
                </a:solidFill>
              </a:rPr>
              <a:t>Yvonne</a:t>
            </a:r>
            <a:r>
              <a:rPr b="1" lang="en" sz="1400">
                <a:solidFill>
                  <a:schemeClr val="dk1"/>
                </a:solidFill>
              </a:rPr>
              <a:t>:</a:t>
            </a:r>
            <a:r>
              <a:rPr lang="en" sz="1400">
                <a:solidFill>
                  <a:schemeClr val="dk1"/>
                </a:solidFill>
              </a:rPr>
              <a:t> </a:t>
            </a:r>
            <a:r>
              <a:rPr lang="en" sz="1400">
                <a:solidFill>
                  <a:schemeClr val="dk1"/>
                </a:solidFill>
              </a:rPr>
              <a:t>In other words, if your starting assumption is that men and women are similar, then nurturing men and strong women will be valued.</a:t>
            </a:r>
            <a:endParaRPr sz="1400">
              <a:solidFill>
                <a:schemeClr val="dk1"/>
              </a:solidFill>
            </a:endParaRPr>
          </a:p>
          <a:p>
            <a:pPr indent="0" lvl="0" marL="0" rtl="0" algn="l">
              <a:spcBef>
                <a:spcPts val="0"/>
              </a:spcBef>
              <a:spcAft>
                <a:spcPts val="0"/>
              </a:spcAft>
              <a:buNone/>
            </a:pPr>
            <a:r>
              <a:rPr b="1" lang="en" sz="1400">
                <a:solidFill>
                  <a:schemeClr val="dk1"/>
                </a:solidFill>
              </a:rPr>
              <a:t>Ishita</a:t>
            </a:r>
            <a:r>
              <a:rPr b="1" lang="en" sz="1400">
                <a:solidFill>
                  <a:schemeClr val="dk1"/>
                </a:solidFill>
              </a:rPr>
              <a:t>:</a:t>
            </a:r>
            <a:r>
              <a:rPr lang="en" sz="1400">
                <a:solidFill>
                  <a:schemeClr val="dk1"/>
                </a:solidFill>
              </a:rPr>
              <a:t> </a:t>
            </a:r>
            <a:r>
              <a:rPr lang="en" sz="1400">
                <a:solidFill>
                  <a:schemeClr val="dk1"/>
                </a:solidFill>
              </a:rPr>
              <a:t>But if your starting assumption is that men and women are different, you will find it natural to honor difference. Strong men are valued, and nurturing women are valued. For example, for my mother, waiting until the family ate was a sign that she was a good woman, nurturing her family. That's how her mother and her mother's mother did things.</a:t>
            </a:r>
            <a:endParaRPr sz="1400">
              <a:solidFill>
                <a:schemeClr val="dk1"/>
              </a:solidFill>
            </a:endParaRPr>
          </a:p>
          <a:p>
            <a:pPr indent="0" lvl="0" marL="0" rtl="0" algn="l">
              <a:spcBef>
                <a:spcPts val="0"/>
              </a:spcBef>
              <a:spcAft>
                <a:spcPts val="0"/>
              </a:spcAft>
              <a:buNone/>
            </a:pPr>
            <a:r>
              <a:rPr b="1" lang="en" sz="1400">
                <a:solidFill>
                  <a:schemeClr val="dk1"/>
                </a:solidFill>
              </a:rPr>
              <a:t>Yvonne:</a:t>
            </a:r>
            <a:r>
              <a:rPr lang="en" sz="1400">
                <a:solidFill>
                  <a:schemeClr val="dk1"/>
                </a:solidFill>
              </a:rPr>
              <a:t> </a:t>
            </a:r>
            <a:r>
              <a:rPr lang="en" sz="1400">
                <a:solidFill>
                  <a:schemeClr val="dk1"/>
                </a:solidFill>
              </a:rPr>
              <a:t> Well, to Dutch ears, this just sounds like mistreatment. The neighbors might even contact the police to report abuse. Living in Costa Rica, I was surprised to see a young daughter cutting her father's toenails. For them, it was absolutely normal. Yet I could never imagine me doing that for my father.  </a:t>
            </a:r>
            <a:endParaRPr sz="1400">
              <a:solidFill>
                <a:schemeClr val="dk1"/>
              </a:solidFill>
            </a:endParaRPr>
          </a:p>
        </p:txBody>
      </p:sp>
      <p:pic>
        <p:nvPicPr>
          <p:cNvPr id="216" name="Google Shape;216;p33"/>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17" name="Google Shape;217;p33"/>
          <p:cNvSpPr txBox="1"/>
          <p:nvPr>
            <p:ph type="title"/>
          </p:nvPr>
        </p:nvSpPr>
        <p:spPr>
          <a:xfrm>
            <a:off x="311700" y="166713"/>
            <a:ext cx="7481400" cy="684300"/>
          </a:xfrm>
          <a:prstGeom prst="rect">
            <a:avLst/>
          </a:prstGeom>
          <a:solidFill>
            <a:schemeClr val="accent4"/>
          </a:solidFill>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320"/>
              <a:t>Exploring key insight: Different starting assumptions</a:t>
            </a:r>
            <a:endParaRPr sz="2320"/>
          </a:p>
        </p:txBody>
      </p:sp>
      <p:pic>
        <p:nvPicPr>
          <p:cNvPr id="218" name="Google Shape;218;p33"/>
          <p:cNvPicPr preferRelativeResize="0"/>
          <p:nvPr/>
        </p:nvPicPr>
        <p:blipFill>
          <a:blip r:embed="rId4">
            <a:alphaModFix/>
          </a:blip>
          <a:stretch>
            <a:fillRect/>
          </a:stretch>
        </p:blipFill>
        <p:spPr>
          <a:xfrm>
            <a:off x="8105275" y="4332020"/>
            <a:ext cx="954325" cy="811480"/>
          </a:xfrm>
          <a:prstGeom prst="rect">
            <a:avLst/>
          </a:prstGeom>
          <a:noFill/>
          <a:ln>
            <a:noFill/>
          </a:ln>
        </p:spPr>
      </p:pic>
      <p:sp>
        <p:nvSpPr>
          <p:cNvPr id="219" name="Google Shape;219;p33"/>
          <p:cNvSpPr txBox="1"/>
          <p:nvPr>
            <p:ph idx="1" type="body"/>
          </p:nvPr>
        </p:nvSpPr>
        <p:spPr>
          <a:xfrm>
            <a:off x="311700" y="3668125"/>
            <a:ext cx="8169300" cy="1151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Char char="●"/>
            </a:pPr>
            <a:r>
              <a:rPr lang="en">
                <a:solidFill>
                  <a:schemeClr val="dk1"/>
                </a:solidFill>
              </a:rPr>
              <a:t>What are examples of different assumptions about gender?</a:t>
            </a:r>
            <a:r>
              <a:rPr lang="en" sz="1600">
                <a:solidFill>
                  <a:schemeClr val="dk1"/>
                </a:solidFill>
              </a:rPr>
              <a:t> </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How do cultural values differ based on assumptions about gender</a:t>
            </a:r>
            <a:r>
              <a:rPr lang="en">
                <a:solidFill>
                  <a:schemeClr val="dk1"/>
                </a:solidFill>
              </a:rPr>
              <a:t>?</a:t>
            </a:r>
            <a:endParaRPr sz="1600">
              <a:solidFill>
                <a:schemeClr val="dk1"/>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34"/>
          <p:cNvSpPr txBox="1"/>
          <p:nvPr>
            <p:ph idx="1" type="body"/>
          </p:nvPr>
        </p:nvSpPr>
        <p:spPr>
          <a:xfrm>
            <a:off x="311700" y="1152475"/>
            <a:ext cx="8520600" cy="2950500"/>
          </a:xfrm>
          <a:prstGeom prst="rect">
            <a:avLst/>
          </a:prstGeom>
        </p:spPr>
        <p:txBody>
          <a:bodyPr anchorCtr="0" anchor="t" bIns="91425" lIns="91425" spcFirstLastPara="1" rIns="91425" wrap="square" tIns="91425">
            <a:normAutofit/>
          </a:bodyPr>
          <a:lstStyle/>
          <a:p>
            <a:pPr indent="0" lvl="0" marL="0" rtl="0" algn="l">
              <a:lnSpc>
                <a:spcPct val="105000"/>
              </a:lnSpc>
              <a:spcBef>
                <a:spcPts val="0"/>
              </a:spcBef>
              <a:spcAft>
                <a:spcPts val="0"/>
              </a:spcAft>
              <a:buNone/>
            </a:pPr>
            <a:r>
              <a:rPr lang="en" sz="1900">
                <a:solidFill>
                  <a:schemeClr val="dk1"/>
                </a:solidFill>
              </a:rPr>
              <a:t>Which of the following is true about gender assumptions in different cultures?</a:t>
            </a:r>
            <a:endParaRPr sz="1900">
              <a:solidFill>
                <a:schemeClr val="dk1"/>
              </a:solidFill>
            </a:endParaRPr>
          </a:p>
          <a:p>
            <a:pPr indent="-349250" lvl="0" marL="457200" rtl="0" algn="l">
              <a:lnSpc>
                <a:spcPct val="105000"/>
              </a:lnSpc>
              <a:spcBef>
                <a:spcPts val="1200"/>
              </a:spcBef>
              <a:spcAft>
                <a:spcPts val="0"/>
              </a:spcAft>
              <a:buClr>
                <a:schemeClr val="dk1"/>
              </a:buClr>
              <a:buSzPts val="1900"/>
              <a:buAutoNum type="alphaLcParenR"/>
            </a:pPr>
            <a:r>
              <a:rPr lang="en" sz="1900">
                <a:solidFill>
                  <a:schemeClr val="dk1"/>
                </a:solidFill>
              </a:rPr>
              <a:t>Different gender assumptions act as different starting points for </a:t>
            </a:r>
            <a:r>
              <a:rPr lang="en" sz="1900">
                <a:solidFill>
                  <a:schemeClr val="dk1"/>
                </a:solidFill>
              </a:rPr>
              <a:t>cultural</a:t>
            </a:r>
            <a:r>
              <a:rPr lang="en" sz="1900">
                <a:solidFill>
                  <a:schemeClr val="dk1"/>
                </a:solidFill>
              </a:rPr>
              <a:t> values.</a:t>
            </a:r>
            <a:endParaRPr sz="1900">
              <a:solidFill>
                <a:schemeClr val="dk1"/>
              </a:solidFill>
            </a:endParaRPr>
          </a:p>
          <a:p>
            <a:pPr indent="-349250" lvl="0" marL="457200" rtl="0" algn="l">
              <a:lnSpc>
                <a:spcPct val="105000"/>
              </a:lnSpc>
              <a:spcBef>
                <a:spcPts val="0"/>
              </a:spcBef>
              <a:spcAft>
                <a:spcPts val="0"/>
              </a:spcAft>
              <a:buClr>
                <a:schemeClr val="dk1"/>
              </a:buClr>
              <a:buSzPts val="1900"/>
              <a:buAutoNum type="alphaLcParenR"/>
            </a:pPr>
            <a:r>
              <a:rPr lang="en" sz="1900">
                <a:solidFill>
                  <a:schemeClr val="dk1"/>
                </a:solidFill>
              </a:rPr>
              <a:t>Strong men and </a:t>
            </a:r>
            <a:r>
              <a:rPr lang="en" sz="1900">
                <a:solidFill>
                  <a:schemeClr val="dk1"/>
                </a:solidFill>
              </a:rPr>
              <a:t>nurturing</a:t>
            </a:r>
            <a:r>
              <a:rPr lang="en" sz="1900">
                <a:solidFill>
                  <a:schemeClr val="dk1"/>
                </a:solidFill>
              </a:rPr>
              <a:t> women are the universal starting point of gender assumptions.</a:t>
            </a:r>
            <a:endParaRPr sz="1900">
              <a:solidFill>
                <a:schemeClr val="dk1"/>
              </a:solidFill>
            </a:endParaRPr>
          </a:p>
          <a:p>
            <a:pPr indent="-349250" lvl="0" marL="457200" rtl="0" algn="l">
              <a:lnSpc>
                <a:spcPct val="105000"/>
              </a:lnSpc>
              <a:spcBef>
                <a:spcPts val="0"/>
              </a:spcBef>
              <a:spcAft>
                <a:spcPts val="0"/>
              </a:spcAft>
              <a:buClr>
                <a:schemeClr val="dk1"/>
              </a:buClr>
              <a:buSzPts val="1900"/>
              <a:buAutoNum type="alphaLcParenR"/>
            </a:pPr>
            <a:r>
              <a:rPr lang="en" sz="1900">
                <a:solidFill>
                  <a:schemeClr val="dk1"/>
                </a:solidFill>
              </a:rPr>
              <a:t>Ultimately, everyone agrees on what is acceptable or unacceptable when it comes to gender assumptions.</a:t>
            </a:r>
            <a:endParaRPr sz="1900">
              <a:solidFill>
                <a:schemeClr val="dk1"/>
              </a:solidFill>
            </a:endParaRPr>
          </a:p>
        </p:txBody>
      </p:sp>
      <p:pic>
        <p:nvPicPr>
          <p:cNvPr id="225" name="Google Shape;225;p34"/>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26" name="Google Shape;226;p34"/>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227" name="Google Shape;227;p34"/>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35"/>
          <p:cNvSpPr txBox="1"/>
          <p:nvPr>
            <p:ph type="title"/>
          </p:nvPr>
        </p:nvSpPr>
        <p:spPr>
          <a:xfrm>
            <a:off x="1477650" y="1330500"/>
            <a:ext cx="61887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Part 2: What do you expect?</a:t>
            </a:r>
            <a:endParaRPr b="1" sz="3500"/>
          </a:p>
          <a:p>
            <a:pPr indent="0" lvl="0" marL="0" rtl="0" algn="ctr">
              <a:spcBef>
                <a:spcPts val="0"/>
              </a:spcBef>
              <a:spcAft>
                <a:spcPts val="0"/>
              </a:spcAft>
              <a:buNone/>
            </a:pPr>
            <a:r>
              <a:rPr lang="en" sz="3500"/>
              <a:t>Key ideas / insights</a:t>
            </a:r>
            <a:endParaRPr sz="3500"/>
          </a:p>
        </p:txBody>
      </p:sp>
      <p:pic>
        <p:nvPicPr>
          <p:cNvPr id="233" name="Google Shape;233;p35"/>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34" name="Google Shape;234;p35"/>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36"/>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insight: (Gender) Values can differ</a:t>
            </a:r>
            <a:endParaRPr/>
          </a:p>
        </p:txBody>
      </p:sp>
      <p:sp>
        <p:nvSpPr>
          <p:cNvPr id="240" name="Google Shape;240;p36"/>
          <p:cNvSpPr txBox="1"/>
          <p:nvPr>
            <p:ph idx="1" type="body"/>
          </p:nvPr>
        </p:nvSpPr>
        <p:spPr>
          <a:xfrm>
            <a:off x="311700" y="1340475"/>
            <a:ext cx="8145600" cy="2668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rPr lang="en" sz="1700">
                <a:solidFill>
                  <a:schemeClr val="dk1"/>
                </a:solidFill>
              </a:rPr>
              <a:t>(15.40)</a:t>
            </a:r>
            <a:endParaRPr sz="1700">
              <a:solidFill>
                <a:schemeClr val="dk1"/>
              </a:solidFill>
            </a:endParaRPr>
          </a:p>
          <a:p>
            <a:pPr indent="0" lvl="0" marL="0" rtl="0" algn="l">
              <a:spcBef>
                <a:spcPts val="0"/>
              </a:spcBef>
              <a:spcAft>
                <a:spcPts val="0"/>
              </a:spcAft>
              <a:buNone/>
            </a:pPr>
            <a:r>
              <a:rPr lang="en" sz="1700">
                <a:solidFill>
                  <a:schemeClr val="dk1"/>
                </a:solidFill>
              </a:rPr>
              <a:t>“. . .</a:t>
            </a:r>
            <a:r>
              <a:rPr lang="en" sz="1700">
                <a:solidFill>
                  <a:schemeClr val="dk1"/>
                </a:solidFill>
              </a:rPr>
              <a:t>growing up in a society doesn't automatically mean that gender expectations feel right to you.”</a:t>
            </a:r>
            <a:endParaRPr sz="1700">
              <a:solidFill>
                <a:schemeClr val="dk1"/>
              </a:solidFill>
            </a:endParaRPr>
          </a:p>
        </p:txBody>
      </p:sp>
      <p:pic>
        <p:nvPicPr>
          <p:cNvPr id="241" name="Google Shape;241;p36"/>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42" name="Google Shape;242;p36"/>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37"/>
          <p:cNvSpPr txBox="1"/>
          <p:nvPr>
            <p:ph idx="1" type="body"/>
          </p:nvPr>
        </p:nvSpPr>
        <p:spPr>
          <a:xfrm>
            <a:off x="229500" y="888550"/>
            <a:ext cx="8520600" cy="26274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en" sz="1400">
                <a:solidFill>
                  <a:schemeClr val="dk1"/>
                </a:solidFill>
              </a:rPr>
              <a:t>(</a:t>
            </a:r>
            <a:r>
              <a:rPr lang="en" sz="1400">
                <a:solidFill>
                  <a:schemeClr val="dk1"/>
                </a:solidFill>
              </a:rPr>
              <a:t>15:56</a:t>
            </a:r>
            <a:r>
              <a:rPr lang="en" sz="1400">
                <a:solidFill>
                  <a:schemeClr val="dk1"/>
                </a:solidFill>
              </a:rPr>
              <a:t>)</a:t>
            </a:r>
            <a:endParaRPr sz="1400">
              <a:solidFill>
                <a:schemeClr val="dk1"/>
              </a:solidFill>
            </a:endParaRPr>
          </a:p>
          <a:p>
            <a:pPr indent="0" lvl="0" marL="0" rtl="0" algn="l">
              <a:spcBef>
                <a:spcPts val="0"/>
              </a:spcBef>
              <a:spcAft>
                <a:spcPts val="0"/>
              </a:spcAft>
              <a:buNone/>
            </a:pPr>
            <a:r>
              <a:rPr b="1" lang="en" sz="1400">
                <a:solidFill>
                  <a:schemeClr val="dk1"/>
                </a:solidFill>
              </a:rPr>
              <a:t>Zeina</a:t>
            </a:r>
            <a:r>
              <a:rPr b="1" lang="en" sz="1400">
                <a:solidFill>
                  <a:schemeClr val="dk1"/>
                </a:solidFill>
              </a:rPr>
              <a:t>:</a:t>
            </a:r>
            <a:r>
              <a:rPr lang="en" sz="1400">
                <a:solidFill>
                  <a:schemeClr val="dk1"/>
                </a:solidFill>
              </a:rPr>
              <a:t> </a:t>
            </a:r>
            <a:r>
              <a:rPr lang="en" sz="1400">
                <a:solidFill>
                  <a:schemeClr val="dk1"/>
                </a:solidFill>
              </a:rPr>
              <a:t>Growing up in Lebanon as a young girl was relatively easy and free of worry. I cannot remember being scolded for not behaving as a young girl should, but difference in gender was already fixed. As a girl, you were expected to get married to someone from your sect and social group, and then motherhood. Of course, a university degree rounds the picture well, but you are expected to become a homemaker and a mother.</a:t>
            </a:r>
            <a:endParaRPr sz="1400">
              <a:solidFill>
                <a:schemeClr val="dk1"/>
              </a:solidFill>
            </a:endParaRPr>
          </a:p>
          <a:p>
            <a:pPr indent="0" lvl="0" marL="0" rtl="0" algn="l">
              <a:spcBef>
                <a:spcPts val="0"/>
              </a:spcBef>
              <a:spcAft>
                <a:spcPts val="0"/>
              </a:spcAft>
              <a:buNone/>
            </a:pPr>
            <a:r>
              <a:rPr lang="en" sz="1400">
                <a:solidFill>
                  <a:schemeClr val="dk1"/>
                </a:solidFill>
              </a:rPr>
              <a:t>For many, this was the ideal, and they thrived on it. Expectations were about the smallest things, like clothing, wearing jeans or not, all the way to more important matters, such as the virginity of girls. They were expected to keep themselves, so to speak, for their future husband. To me, this was one of the most hypocritical things ever. You were judged and criticized all the time, and by extension, so were your parents and your family. I was a bit rebellious. Many of these expectations didn't make sense to me, and I clashed with my mother. </a:t>
            </a:r>
            <a:endParaRPr sz="1400">
              <a:solidFill>
                <a:schemeClr val="dk1"/>
              </a:solidFill>
            </a:endParaRPr>
          </a:p>
        </p:txBody>
      </p:sp>
      <p:pic>
        <p:nvPicPr>
          <p:cNvPr id="248" name="Google Shape;248;p37"/>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49" name="Google Shape;249;p37"/>
          <p:cNvSpPr txBox="1"/>
          <p:nvPr>
            <p:ph type="title"/>
          </p:nvPr>
        </p:nvSpPr>
        <p:spPr>
          <a:xfrm>
            <a:off x="311700" y="166713"/>
            <a:ext cx="7481400" cy="684300"/>
          </a:xfrm>
          <a:prstGeom prst="rect">
            <a:avLst/>
          </a:prstGeom>
          <a:solidFill>
            <a:schemeClr val="accent4"/>
          </a:solidFill>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320"/>
              <a:t>Exploring key insight: </a:t>
            </a:r>
            <a:r>
              <a:rPr lang="en" sz="2320"/>
              <a:t>(Gender) Values can differ</a:t>
            </a:r>
            <a:endParaRPr sz="2320"/>
          </a:p>
        </p:txBody>
      </p:sp>
      <p:pic>
        <p:nvPicPr>
          <p:cNvPr id="250" name="Google Shape;250;p37"/>
          <p:cNvPicPr preferRelativeResize="0"/>
          <p:nvPr/>
        </p:nvPicPr>
        <p:blipFill>
          <a:blip r:embed="rId4">
            <a:alphaModFix/>
          </a:blip>
          <a:stretch>
            <a:fillRect/>
          </a:stretch>
        </p:blipFill>
        <p:spPr>
          <a:xfrm>
            <a:off x="8105275" y="4332020"/>
            <a:ext cx="954325" cy="811480"/>
          </a:xfrm>
          <a:prstGeom prst="rect">
            <a:avLst/>
          </a:prstGeom>
          <a:noFill/>
          <a:ln>
            <a:noFill/>
          </a:ln>
        </p:spPr>
      </p:pic>
      <p:sp>
        <p:nvSpPr>
          <p:cNvPr id="251" name="Google Shape;251;p37"/>
          <p:cNvSpPr txBox="1"/>
          <p:nvPr>
            <p:ph idx="1" type="body"/>
          </p:nvPr>
        </p:nvSpPr>
        <p:spPr>
          <a:xfrm>
            <a:off x="311700" y="3668125"/>
            <a:ext cx="8169300" cy="1151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Char char="●"/>
            </a:pPr>
            <a:r>
              <a:rPr lang="en">
                <a:solidFill>
                  <a:schemeClr val="dk1"/>
                </a:solidFill>
              </a:rPr>
              <a:t>What are the some examples of gender assumptions shared here?</a:t>
            </a:r>
            <a:r>
              <a:rPr lang="en" sz="1600">
                <a:solidFill>
                  <a:schemeClr val="dk1"/>
                </a:solidFill>
              </a:rPr>
              <a:t> </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How did Zeina’s values differ from the expectations she grew up with?</a:t>
            </a:r>
            <a:endParaRPr sz="1600">
              <a:solidFill>
                <a:schemeClr val="dk1"/>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5" name="Shape 255"/>
        <p:cNvGrpSpPr/>
        <p:nvPr/>
      </p:nvGrpSpPr>
      <p:grpSpPr>
        <a:xfrm>
          <a:off x="0" y="0"/>
          <a:ext cx="0" cy="0"/>
          <a:chOff x="0" y="0"/>
          <a:chExt cx="0" cy="0"/>
        </a:xfrm>
      </p:grpSpPr>
      <p:sp>
        <p:nvSpPr>
          <p:cNvPr id="256" name="Google Shape;256;p38"/>
          <p:cNvSpPr txBox="1"/>
          <p:nvPr>
            <p:ph idx="1" type="body"/>
          </p:nvPr>
        </p:nvSpPr>
        <p:spPr>
          <a:xfrm>
            <a:off x="311700" y="1152475"/>
            <a:ext cx="8520600" cy="2950500"/>
          </a:xfrm>
          <a:prstGeom prst="rect">
            <a:avLst/>
          </a:prstGeom>
        </p:spPr>
        <p:txBody>
          <a:bodyPr anchorCtr="0" anchor="t" bIns="91425" lIns="91425" spcFirstLastPara="1" rIns="91425" wrap="square" tIns="91425">
            <a:normAutofit/>
          </a:bodyPr>
          <a:lstStyle/>
          <a:p>
            <a:pPr indent="0" lvl="0" marL="0" rtl="0" algn="l">
              <a:lnSpc>
                <a:spcPct val="105000"/>
              </a:lnSpc>
              <a:spcBef>
                <a:spcPts val="0"/>
              </a:spcBef>
              <a:spcAft>
                <a:spcPts val="0"/>
              </a:spcAft>
              <a:buNone/>
            </a:pPr>
            <a:r>
              <a:rPr lang="en" sz="1900">
                <a:solidFill>
                  <a:schemeClr val="dk1"/>
                </a:solidFill>
              </a:rPr>
              <a:t>Which of the following is true about navigating gender expectations within a society?</a:t>
            </a:r>
            <a:endParaRPr sz="1900">
              <a:solidFill>
                <a:schemeClr val="dk1"/>
              </a:solidFill>
            </a:endParaRPr>
          </a:p>
          <a:p>
            <a:pPr indent="-349250" lvl="0" marL="457200" rtl="0" algn="l">
              <a:lnSpc>
                <a:spcPct val="105000"/>
              </a:lnSpc>
              <a:spcBef>
                <a:spcPts val="1200"/>
              </a:spcBef>
              <a:spcAft>
                <a:spcPts val="0"/>
              </a:spcAft>
              <a:buClr>
                <a:schemeClr val="dk1"/>
              </a:buClr>
              <a:buSzPts val="1900"/>
              <a:buAutoNum type="alphaLcParenR"/>
            </a:pPr>
            <a:r>
              <a:rPr lang="en" sz="1900">
                <a:solidFill>
                  <a:schemeClr val="dk1"/>
                </a:solidFill>
              </a:rPr>
              <a:t>When you grow up in a society, all gender assumptions naturally make sense to you.</a:t>
            </a:r>
            <a:endParaRPr sz="1900">
              <a:solidFill>
                <a:schemeClr val="dk1"/>
              </a:solidFill>
            </a:endParaRPr>
          </a:p>
          <a:p>
            <a:pPr indent="-349250" lvl="0" marL="457200" rtl="0" algn="l">
              <a:lnSpc>
                <a:spcPct val="105000"/>
              </a:lnSpc>
              <a:spcBef>
                <a:spcPts val="0"/>
              </a:spcBef>
              <a:spcAft>
                <a:spcPts val="0"/>
              </a:spcAft>
              <a:buClr>
                <a:schemeClr val="dk1"/>
              </a:buClr>
              <a:buSzPts val="1900"/>
              <a:buAutoNum type="alphaLcParenR"/>
            </a:pPr>
            <a:r>
              <a:rPr lang="en" sz="1900">
                <a:solidFill>
                  <a:schemeClr val="dk1"/>
                </a:solidFill>
              </a:rPr>
              <a:t>Growing up in a </a:t>
            </a:r>
            <a:r>
              <a:rPr lang="en" sz="1900">
                <a:solidFill>
                  <a:schemeClr val="dk1"/>
                </a:solidFill>
              </a:rPr>
              <a:t>society</a:t>
            </a:r>
            <a:r>
              <a:rPr lang="en" sz="1900">
                <a:solidFill>
                  <a:schemeClr val="dk1"/>
                </a:solidFill>
              </a:rPr>
              <a:t> does not automatically mean that you accept all gender expectations.</a:t>
            </a:r>
            <a:endParaRPr sz="1900">
              <a:solidFill>
                <a:schemeClr val="dk1"/>
              </a:solidFill>
            </a:endParaRPr>
          </a:p>
          <a:p>
            <a:pPr indent="-349250" lvl="0" marL="457200" rtl="0" algn="l">
              <a:lnSpc>
                <a:spcPct val="105000"/>
              </a:lnSpc>
              <a:spcBef>
                <a:spcPts val="0"/>
              </a:spcBef>
              <a:spcAft>
                <a:spcPts val="0"/>
              </a:spcAft>
              <a:buClr>
                <a:schemeClr val="dk1"/>
              </a:buClr>
              <a:buSzPts val="1900"/>
              <a:buAutoNum type="alphaLcParenR"/>
            </a:pPr>
            <a:r>
              <a:rPr lang="en" sz="1900">
                <a:solidFill>
                  <a:schemeClr val="dk1"/>
                </a:solidFill>
              </a:rPr>
              <a:t>Gender expectations of the society that you grow up in will always feel </a:t>
            </a:r>
            <a:r>
              <a:rPr lang="en" sz="1900">
                <a:solidFill>
                  <a:schemeClr val="dk1"/>
                </a:solidFill>
              </a:rPr>
              <a:t>hypocritical</a:t>
            </a:r>
            <a:r>
              <a:rPr lang="en" sz="1900">
                <a:solidFill>
                  <a:schemeClr val="dk1"/>
                </a:solidFill>
              </a:rPr>
              <a:t> to you.</a:t>
            </a:r>
            <a:endParaRPr sz="1900">
              <a:solidFill>
                <a:schemeClr val="dk1"/>
              </a:solidFill>
            </a:endParaRPr>
          </a:p>
        </p:txBody>
      </p:sp>
      <p:pic>
        <p:nvPicPr>
          <p:cNvPr id="257" name="Google Shape;257;p38"/>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58" name="Google Shape;258;p38"/>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259" name="Google Shape;259;p38"/>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3" name="Shape 263"/>
        <p:cNvGrpSpPr/>
        <p:nvPr/>
      </p:nvGrpSpPr>
      <p:grpSpPr>
        <a:xfrm>
          <a:off x="0" y="0"/>
          <a:ext cx="0" cy="0"/>
          <a:chOff x="0" y="0"/>
          <a:chExt cx="0" cy="0"/>
        </a:xfrm>
      </p:grpSpPr>
      <p:sp>
        <p:nvSpPr>
          <p:cNvPr id="264" name="Google Shape;264;p39"/>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insight: Gender expectations are unconscious</a:t>
            </a:r>
            <a:endParaRPr/>
          </a:p>
        </p:txBody>
      </p:sp>
      <p:sp>
        <p:nvSpPr>
          <p:cNvPr id="265" name="Google Shape;265;p39"/>
          <p:cNvSpPr txBox="1"/>
          <p:nvPr>
            <p:ph idx="1" type="body"/>
          </p:nvPr>
        </p:nvSpPr>
        <p:spPr>
          <a:xfrm>
            <a:off x="311700" y="1340475"/>
            <a:ext cx="8145600" cy="26688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t/>
            </a:r>
            <a:endParaRPr/>
          </a:p>
          <a:p>
            <a:pPr indent="0" lvl="0" marL="0" rtl="0" algn="l">
              <a:spcBef>
                <a:spcPts val="1200"/>
              </a:spcBef>
              <a:spcAft>
                <a:spcPts val="0"/>
              </a:spcAft>
              <a:buNone/>
            </a:pPr>
            <a:r>
              <a:rPr lang="en" sz="1700">
                <a:solidFill>
                  <a:schemeClr val="dk1"/>
                </a:solidFill>
              </a:rPr>
              <a:t>(</a:t>
            </a:r>
            <a:r>
              <a:rPr lang="en" sz="1700">
                <a:solidFill>
                  <a:schemeClr val="dk1"/>
                </a:solidFill>
              </a:rPr>
              <a:t>21:26</a:t>
            </a:r>
            <a:r>
              <a:rPr lang="en" sz="1700">
                <a:solidFill>
                  <a:schemeClr val="dk1"/>
                </a:solidFill>
              </a:rPr>
              <a:t>)</a:t>
            </a:r>
            <a:endParaRPr sz="1700">
              <a:solidFill>
                <a:schemeClr val="dk1"/>
              </a:solidFill>
            </a:endParaRPr>
          </a:p>
          <a:p>
            <a:pPr indent="0" lvl="0" marL="0" rtl="0" algn="l">
              <a:spcBef>
                <a:spcPts val="0"/>
              </a:spcBef>
              <a:spcAft>
                <a:spcPts val="0"/>
              </a:spcAft>
              <a:buNone/>
            </a:pPr>
            <a:r>
              <a:rPr lang="en" sz="1700">
                <a:solidFill>
                  <a:schemeClr val="dk1"/>
                </a:solidFill>
              </a:rPr>
              <a:t>“. . . </a:t>
            </a:r>
            <a:r>
              <a:rPr lang="en" sz="1700">
                <a:solidFill>
                  <a:schemeClr val="dk1"/>
                </a:solidFill>
              </a:rPr>
              <a:t>cultural expectations about gender operate at a very deep level of the self. They are unconscious, self-evident</a:t>
            </a:r>
            <a:r>
              <a:rPr lang="en" sz="1700">
                <a:solidFill>
                  <a:schemeClr val="dk1"/>
                </a:solidFill>
              </a:rPr>
              <a:t>.”</a:t>
            </a:r>
            <a:endParaRPr sz="1700">
              <a:solidFill>
                <a:schemeClr val="dk1"/>
              </a:solidFill>
            </a:endParaRPr>
          </a:p>
        </p:txBody>
      </p:sp>
      <p:pic>
        <p:nvPicPr>
          <p:cNvPr id="266" name="Google Shape;266;p39"/>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67" name="Google Shape;267;p39"/>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1" name="Shape 271"/>
        <p:cNvGrpSpPr/>
        <p:nvPr/>
      </p:nvGrpSpPr>
      <p:grpSpPr>
        <a:xfrm>
          <a:off x="0" y="0"/>
          <a:ext cx="0" cy="0"/>
          <a:chOff x="0" y="0"/>
          <a:chExt cx="0" cy="0"/>
        </a:xfrm>
      </p:grpSpPr>
      <p:sp>
        <p:nvSpPr>
          <p:cNvPr id="272" name="Google Shape;272;p40"/>
          <p:cNvSpPr txBox="1"/>
          <p:nvPr>
            <p:ph idx="1" type="body"/>
          </p:nvPr>
        </p:nvSpPr>
        <p:spPr>
          <a:xfrm>
            <a:off x="229500" y="1170375"/>
            <a:ext cx="8040000" cy="19815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400">
                <a:solidFill>
                  <a:schemeClr val="dk1"/>
                </a:solidFill>
              </a:rPr>
              <a:t>(21:49)</a:t>
            </a:r>
            <a:endParaRPr sz="1400">
              <a:solidFill>
                <a:schemeClr val="dk1"/>
              </a:solidFill>
            </a:endParaRPr>
          </a:p>
          <a:p>
            <a:pPr indent="0" lvl="0" marL="0" rtl="0" algn="l">
              <a:spcBef>
                <a:spcPts val="0"/>
              </a:spcBef>
              <a:spcAft>
                <a:spcPts val="0"/>
              </a:spcAft>
              <a:buNone/>
            </a:pPr>
            <a:r>
              <a:rPr b="1" lang="en" sz="1400">
                <a:solidFill>
                  <a:schemeClr val="dk1"/>
                </a:solidFill>
              </a:rPr>
              <a:t>Ishita</a:t>
            </a:r>
            <a:r>
              <a:rPr b="1" lang="en" sz="1400">
                <a:solidFill>
                  <a:schemeClr val="dk1"/>
                </a:solidFill>
              </a:rPr>
              <a:t>:</a:t>
            </a:r>
            <a:r>
              <a:rPr lang="en" sz="1400">
                <a:solidFill>
                  <a:schemeClr val="dk1"/>
                </a:solidFill>
              </a:rPr>
              <a:t> </a:t>
            </a:r>
            <a:r>
              <a:rPr lang="en" sz="1400">
                <a:solidFill>
                  <a:schemeClr val="dk1"/>
                </a:solidFill>
              </a:rPr>
              <a:t>Cultural assumptions about gender often simply feel like facts, and that can make people blind to any other possibility. My mother says that there are no rules about women eating last. It is just how it is.</a:t>
            </a:r>
            <a:endParaRPr sz="1400">
              <a:solidFill>
                <a:schemeClr val="dk1"/>
              </a:solidFill>
            </a:endParaRPr>
          </a:p>
          <a:p>
            <a:pPr indent="0" lvl="0" marL="0" rtl="0" algn="l">
              <a:spcBef>
                <a:spcPts val="0"/>
              </a:spcBef>
              <a:spcAft>
                <a:spcPts val="0"/>
              </a:spcAft>
              <a:buNone/>
            </a:pPr>
            <a:r>
              <a:rPr b="1" lang="en" sz="1400">
                <a:solidFill>
                  <a:schemeClr val="dk1"/>
                </a:solidFill>
              </a:rPr>
              <a:t>Yvonne:</a:t>
            </a:r>
            <a:r>
              <a:rPr lang="en" sz="1400">
                <a:solidFill>
                  <a:schemeClr val="dk1"/>
                </a:solidFill>
              </a:rPr>
              <a:t> </a:t>
            </a:r>
            <a:r>
              <a:rPr lang="en" sz="1400">
                <a:solidFill>
                  <a:schemeClr val="dk1"/>
                </a:solidFill>
              </a:rPr>
              <a:t>I think that if you question Dutch people about whether men and women really are similar, some people will be offended simply by that suggestion.</a:t>
            </a:r>
            <a:endParaRPr sz="1400">
              <a:solidFill>
                <a:schemeClr val="dk1"/>
              </a:solidFill>
            </a:endParaRPr>
          </a:p>
        </p:txBody>
      </p:sp>
      <p:pic>
        <p:nvPicPr>
          <p:cNvPr id="273" name="Google Shape;273;p40"/>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74" name="Google Shape;274;p40"/>
          <p:cNvSpPr txBox="1"/>
          <p:nvPr>
            <p:ph type="title"/>
          </p:nvPr>
        </p:nvSpPr>
        <p:spPr>
          <a:xfrm>
            <a:off x="311700" y="166713"/>
            <a:ext cx="7481400" cy="684300"/>
          </a:xfrm>
          <a:prstGeom prst="rect">
            <a:avLst/>
          </a:prstGeom>
          <a:solidFill>
            <a:schemeClr val="accent4"/>
          </a:solidFill>
        </p:spPr>
        <p:txBody>
          <a:bodyPr anchorCtr="0" anchor="t" bIns="91425" lIns="91425" spcFirstLastPara="1" rIns="91425" wrap="square" tIns="91425">
            <a:noAutofit/>
          </a:bodyPr>
          <a:lstStyle/>
          <a:p>
            <a:pPr indent="0" lvl="0" marL="0" rtl="0" algn="l">
              <a:spcBef>
                <a:spcPts val="0"/>
              </a:spcBef>
              <a:spcAft>
                <a:spcPts val="0"/>
              </a:spcAft>
              <a:buSzPts val="990"/>
              <a:buNone/>
            </a:pPr>
            <a:r>
              <a:rPr lang="en" sz="2120"/>
              <a:t>Exploring key insight: Gender expectations are unconscious</a:t>
            </a:r>
            <a:endParaRPr sz="2120"/>
          </a:p>
        </p:txBody>
      </p:sp>
      <p:pic>
        <p:nvPicPr>
          <p:cNvPr id="275" name="Google Shape;275;p40"/>
          <p:cNvPicPr preferRelativeResize="0"/>
          <p:nvPr/>
        </p:nvPicPr>
        <p:blipFill>
          <a:blip r:embed="rId4">
            <a:alphaModFix/>
          </a:blip>
          <a:stretch>
            <a:fillRect/>
          </a:stretch>
        </p:blipFill>
        <p:spPr>
          <a:xfrm>
            <a:off x="8105275" y="4332020"/>
            <a:ext cx="954325" cy="811480"/>
          </a:xfrm>
          <a:prstGeom prst="rect">
            <a:avLst/>
          </a:prstGeom>
          <a:noFill/>
          <a:ln>
            <a:noFill/>
          </a:ln>
        </p:spPr>
      </p:pic>
      <p:sp>
        <p:nvSpPr>
          <p:cNvPr id="276" name="Google Shape;276;p40"/>
          <p:cNvSpPr txBox="1"/>
          <p:nvPr>
            <p:ph idx="1" type="body"/>
          </p:nvPr>
        </p:nvSpPr>
        <p:spPr>
          <a:xfrm>
            <a:off x="311700" y="3668125"/>
            <a:ext cx="8169300" cy="1151400"/>
          </a:xfrm>
          <a:prstGeom prst="rect">
            <a:avLst/>
          </a:prstGeom>
        </p:spPr>
        <p:txBody>
          <a:bodyPr anchorCtr="0" anchor="t" bIns="91425" lIns="91425" spcFirstLastPara="1" rIns="91425" wrap="square" tIns="91425">
            <a:normAutofit/>
          </a:bodyPr>
          <a:lstStyle/>
          <a:p>
            <a:pPr indent="-342900" lvl="0" marL="457200" rtl="0" algn="l">
              <a:spcBef>
                <a:spcPts val="0"/>
              </a:spcBef>
              <a:spcAft>
                <a:spcPts val="0"/>
              </a:spcAft>
              <a:buClr>
                <a:schemeClr val="dk1"/>
              </a:buClr>
              <a:buSzPts val="1800"/>
              <a:buChar char="●"/>
            </a:pPr>
            <a:r>
              <a:rPr lang="en">
                <a:solidFill>
                  <a:schemeClr val="dk1"/>
                </a:solidFill>
              </a:rPr>
              <a:t>How do people experience expectations about gender</a:t>
            </a:r>
            <a:r>
              <a:rPr lang="en">
                <a:solidFill>
                  <a:schemeClr val="dk1"/>
                </a:solidFill>
              </a:rPr>
              <a:t>?</a:t>
            </a:r>
            <a:r>
              <a:rPr lang="en" sz="1600">
                <a:solidFill>
                  <a:schemeClr val="dk1"/>
                </a:solidFill>
              </a:rPr>
              <a:t> </a:t>
            </a:r>
            <a:endParaRPr>
              <a:solidFill>
                <a:schemeClr val="dk1"/>
              </a:solidFill>
            </a:endParaRPr>
          </a:p>
          <a:p>
            <a:pPr indent="-342900" lvl="0" marL="457200" rtl="0" algn="l">
              <a:spcBef>
                <a:spcPts val="0"/>
              </a:spcBef>
              <a:spcAft>
                <a:spcPts val="0"/>
              </a:spcAft>
              <a:buClr>
                <a:schemeClr val="dk1"/>
              </a:buClr>
              <a:buSzPts val="1800"/>
              <a:buChar char="●"/>
            </a:pPr>
            <a:r>
              <a:rPr lang="en">
                <a:solidFill>
                  <a:schemeClr val="dk1"/>
                </a:solidFill>
              </a:rPr>
              <a:t>How might people react when their expectations are questioned?</a:t>
            </a:r>
            <a:endParaRPr sz="1600">
              <a:solidFill>
                <a:schemeClr val="dk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41"/>
          <p:cNvSpPr txBox="1"/>
          <p:nvPr>
            <p:ph idx="1" type="body"/>
          </p:nvPr>
        </p:nvSpPr>
        <p:spPr>
          <a:xfrm>
            <a:off x="311700" y="1152475"/>
            <a:ext cx="8520600" cy="2950500"/>
          </a:xfrm>
          <a:prstGeom prst="rect">
            <a:avLst/>
          </a:prstGeom>
        </p:spPr>
        <p:txBody>
          <a:bodyPr anchorCtr="0" anchor="t" bIns="91425" lIns="91425" spcFirstLastPara="1" rIns="91425" wrap="square" tIns="91425">
            <a:normAutofit/>
          </a:bodyPr>
          <a:lstStyle/>
          <a:p>
            <a:pPr indent="0" lvl="0" marL="0" rtl="0" algn="l">
              <a:lnSpc>
                <a:spcPct val="105000"/>
              </a:lnSpc>
              <a:spcBef>
                <a:spcPts val="0"/>
              </a:spcBef>
              <a:spcAft>
                <a:spcPts val="0"/>
              </a:spcAft>
              <a:buNone/>
            </a:pPr>
            <a:r>
              <a:rPr lang="en" sz="1900">
                <a:solidFill>
                  <a:schemeClr val="dk1"/>
                </a:solidFill>
              </a:rPr>
              <a:t>Which of the following is true about gender expectations?</a:t>
            </a:r>
            <a:endParaRPr sz="1900">
              <a:solidFill>
                <a:schemeClr val="dk1"/>
              </a:solidFill>
            </a:endParaRPr>
          </a:p>
          <a:p>
            <a:pPr indent="-349250" lvl="0" marL="457200" rtl="0" algn="l">
              <a:lnSpc>
                <a:spcPct val="105000"/>
              </a:lnSpc>
              <a:spcBef>
                <a:spcPts val="1200"/>
              </a:spcBef>
              <a:spcAft>
                <a:spcPts val="0"/>
              </a:spcAft>
              <a:buClr>
                <a:schemeClr val="dk1"/>
              </a:buClr>
              <a:buSzPts val="1900"/>
              <a:buAutoNum type="alphaLcParenR"/>
            </a:pPr>
            <a:r>
              <a:rPr lang="en" sz="1900">
                <a:solidFill>
                  <a:schemeClr val="dk1"/>
                </a:solidFill>
              </a:rPr>
              <a:t>They are deep and largely unconscious.</a:t>
            </a:r>
            <a:endParaRPr sz="1900">
              <a:solidFill>
                <a:schemeClr val="dk1"/>
              </a:solidFill>
            </a:endParaRPr>
          </a:p>
          <a:p>
            <a:pPr indent="-349250" lvl="0" marL="457200" rtl="0" algn="l">
              <a:lnSpc>
                <a:spcPct val="105000"/>
              </a:lnSpc>
              <a:spcBef>
                <a:spcPts val="0"/>
              </a:spcBef>
              <a:spcAft>
                <a:spcPts val="0"/>
              </a:spcAft>
              <a:buClr>
                <a:schemeClr val="dk1"/>
              </a:buClr>
              <a:buSzPts val="1900"/>
              <a:buAutoNum type="alphaLcParenR"/>
            </a:pPr>
            <a:r>
              <a:rPr lang="en" sz="1900">
                <a:solidFill>
                  <a:schemeClr val="dk1"/>
                </a:solidFill>
              </a:rPr>
              <a:t>They can be changed easily.</a:t>
            </a:r>
            <a:endParaRPr sz="1900">
              <a:solidFill>
                <a:schemeClr val="dk1"/>
              </a:solidFill>
            </a:endParaRPr>
          </a:p>
          <a:p>
            <a:pPr indent="-349250" lvl="0" marL="457200" rtl="0" algn="l">
              <a:lnSpc>
                <a:spcPct val="105000"/>
              </a:lnSpc>
              <a:spcBef>
                <a:spcPts val="0"/>
              </a:spcBef>
              <a:spcAft>
                <a:spcPts val="0"/>
              </a:spcAft>
              <a:buClr>
                <a:schemeClr val="dk1"/>
              </a:buClr>
              <a:buSzPts val="1900"/>
              <a:buAutoNum type="alphaLcParenR"/>
            </a:pPr>
            <a:r>
              <a:rPr lang="en" sz="1900">
                <a:solidFill>
                  <a:schemeClr val="dk1"/>
                </a:solidFill>
              </a:rPr>
              <a:t>They make us open to different expectations.</a:t>
            </a:r>
            <a:endParaRPr sz="1900">
              <a:solidFill>
                <a:schemeClr val="dk1"/>
              </a:solidFill>
            </a:endParaRPr>
          </a:p>
        </p:txBody>
      </p:sp>
      <p:pic>
        <p:nvPicPr>
          <p:cNvPr id="282" name="Google Shape;282;p41"/>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83" name="Google Shape;283;p41"/>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284" name="Google Shape;284;p41"/>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 name="Shape 68"/>
        <p:cNvGrpSpPr/>
        <p:nvPr/>
      </p:nvGrpSpPr>
      <p:grpSpPr>
        <a:xfrm>
          <a:off x="0" y="0"/>
          <a:ext cx="0" cy="0"/>
          <a:chOff x="0" y="0"/>
          <a:chExt cx="0" cy="0"/>
        </a:xfrm>
      </p:grpSpPr>
      <p:sp>
        <p:nvSpPr>
          <p:cNvPr id="69" name="Google Shape;69;p15"/>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Module Structure</a:t>
            </a:r>
            <a:endParaRPr/>
          </a:p>
        </p:txBody>
      </p:sp>
      <p:sp>
        <p:nvSpPr>
          <p:cNvPr id="70" name="Google Shape;70;p15"/>
          <p:cNvSpPr txBox="1"/>
          <p:nvPr>
            <p:ph idx="1" type="body"/>
          </p:nvPr>
        </p:nvSpPr>
        <p:spPr>
          <a:xfrm>
            <a:off x="311700" y="1152475"/>
            <a:ext cx="7481400" cy="3416400"/>
          </a:xfrm>
          <a:prstGeom prst="rect">
            <a:avLst/>
          </a:prstGeom>
        </p:spPr>
        <p:txBody>
          <a:bodyPr anchorCtr="0" anchor="ctr" bIns="91425" lIns="91425" spcFirstLastPara="1" rIns="91425" wrap="square" tIns="91425">
            <a:normAutofit/>
          </a:bodyPr>
          <a:lstStyle/>
          <a:p>
            <a:pPr indent="-355600" lvl="0" marL="457200" rtl="0" algn="l">
              <a:spcBef>
                <a:spcPts val="0"/>
              </a:spcBef>
              <a:spcAft>
                <a:spcPts val="0"/>
              </a:spcAft>
              <a:buClr>
                <a:schemeClr val="dk1"/>
              </a:buClr>
              <a:buSzPts val="2000"/>
              <a:buChar char="●"/>
            </a:pPr>
            <a:r>
              <a:rPr lang="en" sz="2000">
                <a:solidFill>
                  <a:schemeClr val="dk1"/>
                </a:solidFill>
              </a:rPr>
              <a:t>Introducing the episode: Summary, link, key themes</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Opening Discussion: Gender &amp; Culture: Expectations</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Part 1: Is gender cultural? - Key ideas / insights</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Part 2: What do you expect? - Key ideas / insights</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Part 3: By the numbers - Deeper Understanding</a:t>
            </a:r>
            <a:r>
              <a:rPr lang="en" sz="2000">
                <a:solidFill>
                  <a:schemeClr val="dk1"/>
                </a:solidFill>
              </a:rPr>
              <a:t> </a:t>
            </a:r>
            <a:endParaRPr sz="2000">
              <a:solidFill>
                <a:schemeClr val="dk1"/>
              </a:solidFill>
            </a:endParaRPr>
          </a:p>
          <a:p>
            <a:pPr indent="-355600" lvl="0" marL="457200" rtl="0" algn="l">
              <a:spcBef>
                <a:spcPts val="0"/>
              </a:spcBef>
              <a:spcAft>
                <a:spcPts val="0"/>
              </a:spcAft>
              <a:buClr>
                <a:schemeClr val="dk1"/>
              </a:buClr>
              <a:buSzPts val="2000"/>
              <a:buChar char="●"/>
            </a:pPr>
            <a:r>
              <a:rPr lang="en" sz="2000">
                <a:solidFill>
                  <a:schemeClr val="dk1"/>
                </a:solidFill>
              </a:rPr>
              <a:t>Digging Deeper</a:t>
            </a:r>
            <a:endParaRPr sz="2000">
              <a:solidFill>
                <a:schemeClr val="dk1"/>
              </a:solidFill>
            </a:endParaRPr>
          </a:p>
        </p:txBody>
      </p:sp>
      <p:pic>
        <p:nvPicPr>
          <p:cNvPr id="71" name="Google Shape;71;p15"/>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72" name="Google Shape;72;p15"/>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pic>
        <p:nvPicPr>
          <p:cNvPr id="289" name="Google Shape;289;p42"/>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290" name="Google Shape;290;p42"/>
          <p:cNvSpPr txBox="1"/>
          <p:nvPr/>
        </p:nvSpPr>
        <p:spPr>
          <a:xfrm>
            <a:off x="882300" y="1399075"/>
            <a:ext cx="7379400" cy="2482500"/>
          </a:xfrm>
          <a:prstGeom prst="rect">
            <a:avLst/>
          </a:prstGeom>
          <a:solidFill>
            <a:srgbClr val="FFAB40"/>
          </a:solidFill>
          <a:ln>
            <a:noFill/>
          </a:ln>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solidFill>
                  <a:srgbClr val="000000"/>
                </a:solidFill>
              </a:rPr>
              <a:t>Part 3: </a:t>
            </a:r>
            <a:r>
              <a:rPr b="1" lang="en" sz="3500"/>
              <a:t>By the Numbers</a:t>
            </a:r>
            <a:endParaRPr b="1" sz="3500">
              <a:solidFill>
                <a:srgbClr val="000000"/>
              </a:solidFill>
            </a:endParaRPr>
          </a:p>
          <a:p>
            <a:pPr indent="0" lvl="0" marL="0" rtl="0" algn="ctr">
              <a:spcBef>
                <a:spcPts val="0"/>
              </a:spcBef>
              <a:spcAft>
                <a:spcPts val="0"/>
              </a:spcAft>
              <a:buNone/>
            </a:pPr>
            <a:r>
              <a:rPr lang="en" sz="3400">
                <a:solidFill>
                  <a:srgbClr val="000000"/>
                </a:solidFill>
              </a:rPr>
              <a:t>Deeper Understanding</a:t>
            </a:r>
            <a:endParaRPr sz="3400">
              <a:solidFill>
                <a:srgbClr val="000000"/>
              </a:solidFill>
            </a:endParaRPr>
          </a:p>
        </p:txBody>
      </p:sp>
      <p:pic>
        <p:nvPicPr>
          <p:cNvPr id="291" name="Google Shape;291;p42"/>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5" name="Shape 295"/>
        <p:cNvGrpSpPr/>
        <p:nvPr/>
      </p:nvGrpSpPr>
      <p:grpSpPr>
        <a:xfrm>
          <a:off x="0" y="0"/>
          <a:ext cx="0" cy="0"/>
          <a:chOff x="0" y="0"/>
          <a:chExt cx="0" cy="0"/>
        </a:xfrm>
      </p:grpSpPr>
      <p:sp>
        <p:nvSpPr>
          <p:cNvPr id="296" name="Google Shape;296;p43"/>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Deeper understanding</a:t>
            </a:r>
            <a:endParaRPr/>
          </a:p>
        </p:txBody>
      </p:sp>
      <p:sp>
        <p:nvSpPr>
          <p:cNvPr id="297" name="Google Shape;297;p43"/>
          <p:cNvSpPr txBox="1"/>
          <p:nvPr>
            <p:ph idx="1" type="body"/>
          </p:nvPr>
        </p:nvSpPr>
        <p:spPr>
          <a:xfrm>
            <a:off x="311700" y="1152475"/>
            <a:ext cx="7895100" cy="3739500"/>
          </a:xfrm>
          <a:prstGeom prst="rect">
            <a:avLst/>
          </a:prstGeom>
        </p:spPr>
        <p:txBody>
          <a:bodyPr anchorCtr="0" anchor="t" bIns="91425" lIns="91425" spcFirstLastPara="1" rIns="91425" wrap="square" tIns="91425">
            <a:normAutofit lnSpcReduction="10000"/>
          </a:bodyPr>
          <a:lstStyle/>
          <a:p>
            <a:pPr indent="0" lvl="0" marL="0" rtl="0" algn="l">
              <a:spcBef>
                <a:spcPts val="0"/>
              </a:spcBef>
              <a:spcAft>
                <a:spcPts val="0"/>
              </a:spcAft>
              <a:buNone/>
            </a:pPr>
            <a:r>
              <a:rPr lang="en" sz="2000">
                <a:solidFill>
                  <a:schemeClr val="dk1"/>
                </a:solidFill>
              </a:rPr>
              <a:t>(</a:t>
            </a:r>
            <a:r>
              <a:rPr lang="en">
                <a:solidFill>
                  <a:schemeClr val="dk1"/>
                </a:solidFill>
              </a:rPr>
              <a:t>23.01) “Culture has profound effects on gender related behavior - values, identity, roles, and how these are regarded in various social contexts. Culture governs the socialization of children, the tasks children are taught, the roles adult men and women adopt, and the expectations that govern women's and men's attitudes and behaviors. Culture provides the context in which gender roles, identity, and stereotypes unfold, as well as parameters regarding sexual behavior. Culture can maximize, minimize, or even eliminate gender difference in social behaviors and cognitions. Indeed, it is impossible to separate gender and culture.” </a:t>
            </a:r>
            <a:endParaRPr>
              <a:solidFill>
                <a:schemeClr val="dk1"/>
              </a:solidFill>
            </a:endParaRPr>
          </a:p>
          <a:p>
            <a:pPr indent="0" lvl="0" marL="0" rtl="0" algn="l">
              <a:spcBef>
                <a:spcPts val="1200"/>
              </a:spcBef>
              <a:spcAft>
                <a:spcPts val="1200"/>
              </a:spcAft>
              <a:buNone/>
            </a:pPr>
            <a:r>
              <a:rPr lang="en">
                <a:solidFill>
                  <a:schemeClr val="dk1"/>
                </a:solidFill>
              </a:rPr>
              <a:t>[</a:t>
            </a:r>
            <a:r>
              <a:rPr i="1" lang="en">
                <a:solidFill>
                  <a:schemeClr val="dk1"/>
                </a:solidFill>
              </a:rPr>
              <a:t>Gender and Culture</a:t>
            </a:r>
            <a:r>
              <a:rPr lang="en">
                <a:solidFill>
                  <a:schemeClr val="dk1"/>
                </a:solidFill>
              </a:rPr>
              <a:t>, Best and Puzio in the </a:t>
            </a:r>
            <a:r>
              <a:rPr i="1" lang="en">
                <a:solidFill>
                  <a:schemeClr val="dk1"/>
                </a:solidFill>
              </a:rPr>
              <a:t>Handbook of Culture and Psychology</a:t>
            </a:r>
            <a:r>
              <a:rPr lang="en">
                <a:solidFill>
                  <a:schemeClr val="dk1"/>
                </a:solidFill>
              </a:rPr>
              <a:t>, (eds.) Matsumoto and Hwang, 2019]</a:t>
            </a:r>
            <a:endParaRPr>
              <a:solidFill>
                <a:schemeClr val="dk1"/>
              </a:solidFill>
            </a:endParaRPr>
          </a:p>
        </p:txBody>
      </p:sp>
      <p:pic>
        <p:nvPicPr>
          <p:cNvPr id="298" name="Google Shape;298;p43"/>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299" name="Google Shape;299;p43"/>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44"/>
          <p:cNvSpPr txBox="1"/>
          <p:nvPr>
            <p:ph idx="1" type="body"/>
          </p:nvPr>
        </p:nvSpPr>
        <p:spPr>
          <a:xfrm>
            <a:off x="311700" y="1152475"/>
            <a:ext cx="8520600" cy="2950500"/>
          </a:xfrm>
          <a:prstGeom prst="rect">
            <a:avLst/>
          </a:prstGeom>
        </p:spPr>
        <p:txBody>
          <a:bodyPr anchorCtr="0" anchor="t" bIns="91425" lIns="91425" spcFirstLastPara="1" rIns="91425" wrap="square" tIns="91425">
            <a:normAutofit/>
          </a:bodyPr>
          <a:lstStyle/>
          <a:p>
            <a:pPr indent="0" lvl="0" marL="0" rtl="0" algn="l">
              <a:lnSpc>
                <a:spcPct val="105000"/>
              </a:lnSpc>
              <a:spcBef>
                <a:spcPts val="0"/>
              </a:spcBef>
              <a:spcAft>
                <a:spcPts val="0"/>
              </a:spcAft>
              <a:buNone/>
            </a:pPr>
            <a:r>
              <a:rPr lang="en" sz="1900">
                <a:solidFill>
                  <a:schemeClr val="dk1"/>
                </a:solidFill>
              </a:rPr>
              <a:t>Which of the following is true about the effect of culture on gender-related behaviour?</a:t>
            </a:r>
            <a:endParaRPr sz="1900">
              <a:solidFill>
                <a:schemeClr val="dk1"/>
              </a:solidFill>
            </a:endParaRPr>
          </a:p>
          <a:p>
            <a:pPr indent="-349250" lvl="0" marL="457200" rtl="0" algn="l">
              <a:lnSpc>
                <a:spcPct val="105000"/>
              </a:lnSpc>
              <a:spcBef>
                <a:spcPts val="1200"/>
              </a:spcBef>
              <a:spcAft>
                <a:spcPts val="0"/>
              </a:spcAft>
              <a:buClr>
                <a:schemeClr val="dk1"/>
              </a:buClr>
              <a:buSzPts val="1900"/>
              <a:buAutoNum type="alphaLcParenR"/>
            </a:pPr>
            <a:r>
              <a:rPr lang="en" sz="1900">
                <a:solidFill>
                  <a:schemeClr val="dk1"/>
                </a:solidFill>
              </a:rPr>
              <a:t>Culture influences gender expectations only in adults.</a:t>
            </a:r>
            <a:endParaRPr sz="1900">
              <a:solidFill>
                <a:schemeClr val="dk1"/>
              </a:solidFill>
            </a:endParaRPr>
          </a:p>
          <a:p>
            <a:pPr indent="-349250" lvl="0" marL="457200" rtl="0" algn="l">
              <a:lnSpc>
                <a:spcPct val="105000"/>
              </a:lnSpc>
              <a:spcBef>
                <a:spcPts val="0"/>
              </a:spcBef>
              <a:spcAft>
                <a:spcPts val="0"/>
              </a:spcAft>
              <a:buClr>
                <a:schemeClr val="dk1"/>
              </a:buClr>
              <a:buSzPts val="1900"/>
              <a:buAutoNum type="alphaLcParenR"/>
            </a:pPr>
            <a:r>
              <a:rPr lang="en" sz="1900">
                <a:solidFill>
                  <a:schemeClr val="dk1"/>
                </a:solidFill>
              </a:rPr>
              <a:t>Culture and gender are so intertwined that it is difficult to separate one from the other.</a:t>
            </a:r>
            <a:endParaRPr sz="1900">
              <a:solidFill>
                <a:schemeClr val="dk1"/>
              </a:solidFill>
            </a:endParaRPr>
          </a:p>
          <a:p>
            <a:pPr indent="-349250" lvl="0" marL="457200" rtl="0" algn="l">
              <a:lnSpc>
                <a:spcPct val="105000"/>
              </a:lnSpc>
              <a:spcBef>
                <a:spcPts val="0"/>
              </a:spcBef>
              <a:spcAft>
                <a:spcPts val="0"/>
              </a:spcAft>
              <a:buClr>
                <a:schemeClr val="dk1"/>
              </a:buClr>
              <a:buSzPts val="1900"/>
              <a:buAutoNum type="alphaLcParenR"/>
            </a:pPr>
            <a:r>
              <a:rPr lang="en" sz="1900">
                <a:solidFill>
                  <a:schemeClr val="dk1"/>
                </a:solidFill>
              </a:rPr>
              <a:t>It is easy to </a:t>
            </a:r>
            <a:r>
              <a:rPr lang="en" sz="1900">
                <a:solidFill>
                  <a:schemeClr val="dk1"/>
                </a:solidFill>
              </a:rPr>
              <a:t>identify</a:t>
            </a:r>
            <a:r>
              <a:rPr lang="en" sz="1900">
                <a:solidFill>
                  <a:schemeClr val="dk1"/>
                </a:solidFill>
              </a:rPr>
              <a:t> the extent to which culture and gender are related.</a:t>
            </a:r>
            <a:endParaRPr sz="1900">
              <a:solidFill>
                <a:schemeClr val="dk1"/>
              </a:solidFill>
            </a:endParaRPr>
          </a:p>
        </p:txBody>
      </p:sp>
      <p:pic>
        <p:nvPicPr>
          <p:cNvPr id="305" name="Google Shape;305;p44"/>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306" name="Google Shape;306;p44"/>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307" name="Google Shape;307;p44"/>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1" name="Shape 311"/>
        <p:cNvGrpSpPr/>
        <p:nvPr/>
      </p:nvGrpSpPr>
      <p:grpSpPr>
        <a:xfrm>
          <a:off x="0" y="0"/>
          <a:ext cx="0" cy="0"/>
          <a:chOff x="0" y="0"/>
          <a:chExt cx="0" cy="0"/>
        </a:xfrm>
      </p:grpSpPr>
      <p:sp>
        <p:nvSpPr>
          <p:cNvPr id="312" name="Google Shape;312;p45"/>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Deeper understanding</a:t>
            </a:r>
            <a:endParaRPr/>
          </a:p>
        </p:txBody>
      </p:sp>
      <p:sp>
        <p:nvSpPr>
          <p:cNvPr id="313" name="Google Shape;313;p45"/>
          <p:cNvSpPr txBox="1"/>
          <p:nvPr>
            <p:ph idx="1" type="body"/>
          </p:nvPr>
        </p:nvSpPr>
        <p:spPr>
          <a:xfrm>
            <a:off x="311700" y="1152475"/>
            <a:ext cx="7593300" cy="3739500"/>
          </a:xfrm>
          <a:prstGeom prst="rect">
            <a:avLst/>
          </a:prstGeom>
        </p:spPr>
        <p:txBody>
          <a:bodyPr anchorCtr="0" anchor="t" bIns="91425" lIns="91425" spcFirstLastPara="1" rIns="91425" wrap="square" tIns="91425">
            <a:normAutofit fontScale="77500" lnSpcReduction="20000"/>
          </a:bodyPr>
          <a:lstStyle/>
          <a:p>
            <a:pPr indent="0" lvl="0" marL="0" rtl="0" algn="l">
              <a:lnSpc>
                <a:spcPct val="100000"/>
              </a:lnSpc>
              <a:spcBef>
                <a:spcPts val="0"/>
              </a:spcBef>
              <a:spcAft>
                <a:spcPts val="0"/>
              </a:spcAft>
              <a:buNone/>
            </a:pPr>
            <a:r>
              <a:rPr lang="en" sz="2000">
                <a:solidFill>
                  <a:schemeClr val="dk1"/>
                </a:solidFill>
              </a:rPr>
              <a:t>(24.52) </a:t>
            </a:r>
            <a:r>
              <a:rPr b="1" lang="en" sz="2000">
                <a:solidFill>
                  <a:schemeClr val="dk1"/>
                </a:solidFill>
              </a:rPr>
              <a:t>Yvonne:</a:t>
            </a:r>
            <a:r>
              <a:rPr lang="en" sz="2000">
                <a:solidFill>
                  <a:schemeClr val="dk1"/>
                </a:solidFill>
              </a:rPr>
              <a:t> ...the World Values Survey compares cultural attitudes around the world and has questions about attitudes related to gender.</a:t>
            </a:r>
            <a:endParaRPr sz="2000">
              <a:solidFill>
                <a:schemeClr val="dk1"/>
              </a:solidFill>
            </a:endParaRPr>
          </a:p>
          <a:p>
            <a:pPr indent="0" lvl="0" marL="0" rtl="0" algn="l">
              <a:lnSpc>
                <a:spcPct val="100000"/>
              </a:lnSpc>
              <a:spcBef>
                <a:spcPts val="1000"/>
              </a:spcBef>
              <a:spcAft>
                <a:spcPts val="0"/>
              </a:spcAft>
              <a:buNone/>
            </a:pPr>
            <a:r>
              <a:rPr b="1" lang="en" sz="2000">
                <a:solidFill>
                  <a:schemeClr val="dk1"/>
                </a:solidFill>
              </a:rPr>
              <a:t>Ishita:</a:t>
            </a:r>
            <a:r>
              <a:rPr lang="en" sz="2000">
                <a:solidFill>
                  <a:schemeClr val="dk1"/>
                </a:solidFill>
              </a:rPr>
              <a:t> One result that caught my eye related to the idea that women have a duty to society to have children. In the Netherlands, less than 4% of people agreed with that statement. In the US, about 10% did, but in India, it was nearly 70%</a:t>
            </a:r>
            <a:endParaRPr sz="2000">
              <a:solidFill>
                <a:schemeClr val="dk1"/>
              </a:solidFill>
            </a:endParaRPr>
          </a:p>
          <a:p>
            <a:pPr indent="0" lvl="0" marL="0" rtl="0" algn="l">
              <a:lnSpc>
                <a:spcPct val="100000"/>
              </a:lnSpc>
              <a:spcBef>
                <a:spcPts val="1000"/>
              </a:spcBef>
              <a:spcAft>
                <a:spcPts val="0"/>
              </a:spcAft>
              <a:buNone/>
            </a:pPr>
            <a:r>
              <a:rPr lang="en" sz="2000">
                <a:solidFill>
                  <a:schemeClr val="dk1"/>
                </a:solidFill>
              </a:rPr>
              <a:t>(26:29) </a:t>
            </a:r>
            <a:r>
              <a:rPr b="1" lang="en" sz="2000">
                <a:solidFill>
                  <a:schemeClr val="dk1"/>
                </a:solidFill>
              </a:rPr>
              <a:t>Ishita:</a:t>
            </a:r>
            <a:r>
              <a:rPr lang="en" sz="2000">
                <a:solidFill>
                  <a:schemeClr val="dk1"/>
                </a:solidFill>
              </a:rPr>
              <a:t> Another item asks whether men make better political leaders than women. Around 50% of Chinese, Indian and Turkish respondents agreed, while the numbers were 13%, 9% and 18% for the Netherlands, Great Britain and the US</a:t>
            </a:r>
            <a:endParaRPr sz="2000">
              <a:solidFill>
                <a:schemeClr val="dk1"/>
              </a:solidFill>
            </a:endParaRPr>
          </a:p>
          <a:p>
            <a:pPr indent="0" lvl="0" marL="0" rtl="0" algn="l">
              <a:lnSpc>
                <a:spcPct val="100000"/>
              </a:lnSpc>
              <a:spcBef>
                <a:spcPts val="1000"/>
              </a:spcBef>
              <a:spcAft>
                <a:spcPts val="0"/>
              </a:spcAft>
              <a:buNone/>
            </a:pPr>
            <a:r>
              <a:rPr b="1" lang="en" sz="2000">
                <a:solidFill>
                  <a:schemeClr val="dk1"/>
                </a:solidFill>
              </a:rPr>
              <a:t>Joseph: </a:t>
            </a:r>
            <a:r>
              <a:rPr lang="en" sz="2000">
                <a:solidFill>
                  <a:schemeClr val="dk1"/>
                </a:solidFill>
              </a:rPr>
              <a:t>There were some findings which I found rather frightening. One item asked whether it is ever justifiable for a man to beat his wife.</a:t>
            </a:r>
            <a:endParaRPr sz="2000">
              <a:solidFill>
                <a:schemeClr val="dk1"/>
              </a:solidFill>
            </a:endParaRPr>
          </a:p>
          <a:p>
            <a:pPr indent="0" lvl="0" marL="0" rtl="0" algn="l">
              <a:lnSpc>
                <a:spcPct val="100000"/>
              </a:lnSpc>
              <a:spcBef>
                <a:spcPts val="1000"/>
              </a:spcBef>
              <a:spcAft>
                <a:spcPts val="1000"/>
              </a:spcAft>
              <a:buNone/>
            </a:pPr>
            <a:r>
              <a:rPr b="1" lang="en" sz="2000">
                <a:solidFill>
                  <a:schemeClr val="dk1"/>
                </a:solidFill>
              </a:rPr>
              <a:t>Yvonne</a:t>
            </a:r>
            <a:r>
              <a:rPr lang="en" sz="2000">
                <a:solidFill>
                  <a:schemeClr val="dk1"/>
                </a:solidFill>
              </a:rPr>
              <a:t>: And those numbers are frightening. In the US and Japan, about 13% felt it might be justifiable. In China and the Netherlands, almost 20%. One in five. In Turkey, 25%. That's one in four. In India, more than 30%, almost one in three. And in Lebanon, almost 50%. And that's half of the respondents. And if you look only at male respondents, the numbers are even higher.</a:t>
            </a:r>
            <a:endParaRPr sz="2000">
              <a:solidFill>
                <a:schemeClr val="dk1"/>
              </a:solidFill>
            </a:endParaRPr>
          </a:p>
        </p:txBody>
      </p:sp>
      <p:pic>
        <p:nvPicPr>
          <p:cNvPr id="314" name="Google Shape;314;p45"/>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315" name="Google Shape;315;p45"/>
          <p:cNvPicPr preferRelativeResize="0"/>
          <p:nvPr/>
        </p:nvPicPr>
        <p:blipFill>
          <a:blip r:embed="rId4">
            <a:alphaModFix/>
          </a:blip>
          <a:stretch>
            <a:fillRect/>
          </a:stretch>
        </p:blipFill>
        <p:spPr>
          <a:xfrm>
            <a:off x="8105275" y="4263445"/>
            <a:ext cx="954325" cy="811480"/>
          </a:xfrm>
          <a:prstGeom prst="rect">
            <a:avLst/>
          </a:prstGeom>
          <a:noFill/>
          <a:ln>
            <a:noFill/>
          </a:ln>
        </p:spPr>
      </p:pic>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9" name="Shape 319"/>
        <p:cNvGrpSpPr/>
        <p:nvPr/>
      </p:nvGrpSpPr>
      <p:grpSpPr>
        <a:xfrm>
          <a:off x="0" y="0"/>
          <a:ext cx="0" cy="0"/>
          <a:chOff x="0" y="0"/>
          <a:chExt cx="0" cy="0"/>
        </a:xfrm>
      </p:grpSpPr>
      <p:sp>
        <p:nvSpPr>
          <p:cNvPr id="320" name="Google Shape;320;p46"/>
          <p:cNvSpPr txBox="1"/>
          <p:nvPr>
            <p:ph idx="1" type="body"/>
          </p:nvPr>
        </p:nvSpPr>
        <p:spPr>
          <a:xfrm>
            <a:off x="311700" y="1152475"/>
            <a:ext cx="8520600" cy="2950500"/>
          </a:xfrm>
          <a:prstGeom prst="rect">
            <a:avLst/>
          </a:prstGeom>
        </p:spPr>
        <p:txBody>
          <a:bodyPr anchorCtr="0" anchor="t" bIns="91425" lIns="91425" spcFirstLastPara="1" rIns="91425" wrap="square" tIns="91425">
            <a:normAutofit/>
          </a:bodyPr>
          <a:lstStyle/>
          <a:p>
            <a:pPr indent="0" lvl="0" marL="0" rtl="0" algn="l">
              <a:lnSpc>
                <a:spcPct val="105000"/>
              </a:lnSpc>
              <a:spcBef>
                <a:spcPts val="0"/>
              </a:spcBef>
              <a:spcAft>
                <a:spcPts val="0"/>
              </a:spcAft>
              <a:buNone/>
            </a:pPr>
            <a:r>
              <a:rPr lang="en" sz="1900">
                <a:solidFill>
                  <a:schemeClr val="dk1"/>
                </a:solidFill>
              </a:rPr>
              <a:t>According to the World Values Survey, which of the following is true</a:t>
            </a:r>
            <a:r>
              <a:rPr lang="en" sz="1900">
                <a:solidFill>
                  <a:schemeClr val="dk1"/>
                </a:solidFill>
              </a:rPr>
              <a:t>?</a:t>
            </a:r>
            <a:endParaRPr sz="1900">
              <a:solidFill>
                <a:schemeClr val="dk1"/>
              </a:solidFill>
            </a:endParaRPr>
          </a:p>
          <a:p>
            <a:pPr indent="-349250" lvl="0" marL="457200" rtl="0" algn="l">
              <a:lnSpc>
                <a:spcPct val="105000"/>
              </a:lnSpc>
              <a:spcBef>
                <a:spcPts val="1200"/>
              </a:spcBef>
              <a:spcAft>
                <a:spcPts val="0"/>
              </a:spcAft>
              <a:buClr>
                <a:schemeClr val="dk1"/>
              </a:buClr>
              <a:buSzPts val="1900"/>
              <a:buAutoNum type="alphaLcParenR"/>
            </a:pPr>
            <a:r>
              <a:rPr lang="en" sz="1900">
                <a:solidFill>
                  <a:schemeClr val="dk1"/>
                </a:solidFill>
              </a:rPr>
              <a:t>People from all </a:t>
            </a:r>
            <a:r>
              <a:rPr lang="en" sz="1900">
                <a:solidFill>
                  <a:schemeClr val="dk1"/>
                </a:solidFill>
              </a:rPr>
              <a:t>societies</a:t>
            </a:r>
            <a:r>
              <a:rPr lang="en" sz="1900">
                <a:solidFill>
                  <a:schemeClr val="dk1"/>
                </a:solidFill>
              </a:rPr>
              <a:t> agree to the same degree that it is never justifiable for a man to beat his wife.</a:t>
            </a:r>
            <a:endParaRPr sz="1900">
              <a:solidFill>
                <a:schemeClr val="dk1"/>
              </a:solidFill>
            </a:endParaRPr>
          </a:p>
          <a:p>
            <a:pPr indent="-349250" lvl="0" marL="457200" rtl="0" algn="l">
              <a:lnSpc>
                <a:spcPct val="105000"/>
              </a:lnSpc>
              <a:spcBef>
                <a:spcPts val="0"/>
              </a:spcBef>
              <a:spcAft>
                <a:spcPts val="0"/>
              </a:spcAft>
              <a:buClr>
                <a:schemeClr val="dk1"/>
              </a:buClr>
              <a:buSzPts val="1900"/>
              <a:buAutoNum type="alphaLcParenR"/>
            </a:pPr>
            <a:r>
              <a:rPr lang="en" sz="1900">
                <a:solidFill>
                  <a:schemeClr val="dk1"/>
                </a:solidFill>
              </a:rPr>
              <a:t>People from all societies believe to the same degree that men make better political leaders than women.</a:t>
            </a:r>
            <a:endParaRPr sz="1900">
              <a:solidFill>
                <a:schemeClr val="dk1"/>
              </a:solidFill>
            </a:endParaRPr>
          </a:p>
          <a:p>
            <a:pPr indent="-349250" lvl="0" marL="457200" rtl="0" algn="l">
              <a:lnSpc>
                <a:spcPct val="105000"/>
              </a:lnSpc>
              <a:spcBef>
                <a:spcPts val="0"/>
              </a:spcBef>
              <a:spcAft>
                <a:spcPts val="0"/>
              </a:spcAft>
              <a:buClr>
                <a:schemeClr val="dk1"/>
              </a:buClr>
              <a:buSzPts val="1900"/>
              <a:buAutoNum type="alphaLcParenR"/>
            </a:pPr>
            <a:r>
              <a:rPr lang="en" sz="1900">
                <a:solidFill>
                  <a:schemeClr val="dk1"/>
                </a:solidFill>
              </a:rPr>
              <a:t>More Indians believe that it is a woman’s duty towards society to have children than Dutch or Americans.</a:t>
            </a:r>
            <a:endParaRPr sz="1900">
              <a:solidFill>
                <a:schemeClr val="dk1"/>
              </a:solidFill>
            </a:endParaRPr>
          </a:p>
        </p:txBody>
      </p:sp>
      <p:pic>
        <p:nvPicPr>
          <p:cNvPr id="321" name="Google Shape;321;p46"/>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322" name="Google Shape;322;p46"/>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323" name="Google Shape;323;p46"/>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47"/>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Deeper understanding</a:t>
            </a:r>
            <a:endParaRPr/>
          </a:p>
        </p:txBody>
      </p:sp>
      <p:sp>
        <p:nvSpPr>
          <p:cNvPr id="329" name="Google Shape;329;p47"/>
          <p:cNvSpPr txBox="1"/>
          <p:nvPr>
            <p:ph idx="1" type="body"/>
          </p:nvPr>
        </p:nvSpPr>
        <p:spPr>
          <a:xfrm>
            <a:off x="311700" y="1152475"/>
            <a:ext cx="7481400" cy="3739500"/>
          </a:xfrm>
          <a:prstGeom prst="rect">
            <a:avLst/>
          </a:prstGeom>
        </p:spPr>
        <p:txBody>
          <a:bodyPr anchorCtr="0" anchor="t" bIns="91425" lIns="91425" spcFirstLastPara="1" rIns="91425" wrap="square" tIns="91425">
            <a:normAutofit fontScale="77500" lnSpcReduction="20000"/>
          </a:bodyPr>
          <a:lstStyle/>
          <a:p>
            <a:pPr indent="0" lvl="0" marL="0" rtl="0" algn="l">
              <a:lnSpc>
                <a:spcPct val="100000"/>
              </a:lnSpc>
              <a:spcBef>
                <a:spcPts val="0"/>
              </a:spcBef>
              <a:spcAft>
                <a:spcPts val="0"/>
              </a:spcAft>
              <a:buNone/>
            </a:pPr>
            <a:r>
              <a:rPr lang="en" sz="2000">
                <a:solidFill>
                  <a:schemeClr val="dk1"/>
                </a:solidFill>
              </a:rPr>
              <a:t>(28:36) </a:t>
            </a:r>
            <a:r>
              <a:rPr b="1" lang="en" sz="2000">
                <a:solidFill>
                  <a:schemeClr val="dk1"/>
                </a:solidFill>
              </a:rPr>
              <a:t>Ishita:</a:t>
            </a:r>
            <a:r>
              <a:rPr lang="en" sz="2000">
                <a:solidFill>
                  <a:schemeClr val="dk1"/>
                </a:solidFill>
              </a:rPr>
              <a:t> Let's also explore research into culture and gender begun by Geert Hofstede. He did a landmark study of IBM employees around the world in the 1970s. He identified what he describes as relatively more masculine cultures versus more feminine cultures.</a:t>
            </a:r>
            <a:endParaRPr sz="2000">
              <a:solidFill>
                <a:schemeClr val="dk1"/>
              </a:solidFill>
            </a:endParaRPr>
          </a:p>
          <a:p>
            <a:pPr indent="0" lvl="0" marL="0" rtl="0" algn="l">
              <a:lnSpc>
                <a:spcPct val="100000"/>
              </a:lnSpc>
              <a:spcBef>
                <a:spcPts val="1000"/>
              </a:spcBef>
              <a:spcAft>
                <a:spcPts val="0"/>
              </a:spcAft>
              <a:buNone/>
            </a:pPr>
            <a:r>
              <a:rPr lang="en" sz="2000">
                <a:solidFill>
                  <a:schemeClr val="dk1"/>
                </a:solidFill>
              </a:rPr>
              <a:t>(29:24) </a:t>
            </a:r>
            <a:r>
              <a:rPr b="1" lang="en" sz="2000">
                <a:solidFill>
                  <a:schemeClr val="dk1"/>
                </a:solidFill>
              </a:rPr>
              <a:t>Yvonne:</a:t>
            </a:r>
            <a:r>
              <a:rPr lang="en" sz="2000">
                <a:solidFill>
                  <a:schemeClr val="dk1"/>
                </a:solidFill>
              </a:rPr>
              <a:t> Not everyone agrees with his terminology or his research methodology, but his key point is that societies can be oriented more towards the so-called masculine values or so-called feminine values.</a:t>
            </a:r>
            <a:endParaRPr sz="2000">
              <a:solidFill>
                <a:schemeClr val="dk1"/>
              </a:solidFill>
            </a:endParaRPr>
          </a:p>
          <a:p>
            <a:pPr indent="0" lvl="0" marL="0" rtl="0" algn="l">
              <a:lnSpc>
                <a:spcPct val="100000"/>
              </a:lnSpc>
              <a:spcBef>
                <a:spcPts val="1000"/>
              </a:spcBef>
              <a:spcAft>
                <a:spcPts val="0"/>
              </a:spcAft>
              <a:buNone/>
            </a:pPr>
            <a:r>
              <a:rPr b="1" lang="en" sz="2000">
                <a:solidFill>
                  <a:schemeClr val="dk1"/>
                </a:solidFill>
              </a:rPr>
              <a:t>Ishita: </a:t>
            </a:r>
            <a:r>
              <a:rPr lang="en" sz="2000">
                <a:solidFill>
                  <a:schemeClr val="dk1"/>
                </a:solidFill>
              </a:rPr>
              <a:t>Hofstede calls a society masculine when emotional gender roles are clearly distinct - assertive, tough men focused on success and modest, tender women concerned with quality of life.</a:t>
            </a:r>
            <a:endParaRPr sz="2000">
              <a:solidFill>
                <a:schemeClr val="dk1"/>
              </a:solidFill>
            </a:endParaRPr>
          </a:p>
          <a:p>
            <a:pPr indent="0" lvl="0" marL="0" rtl="0" algn="l">
              <a:lnSpc>
                <a:spcPct val="100000"/>
              </a:lnSpc>
              <a:spcBef>
                <a:spcPts val="1000"/>
              </a:spcBef>
              <a:spcAft>
                <a:spcPts val="0"/>
              </a:spcAft>
              <a:buNone/>
            </a:pPr>
            <a:r>
              <a:rPr b="1" lang="en" sz="2000">
                <a:solidFill>
                  <a:schemeClr val="dk1"/>
                </a:solidFill>
              </a:rPr>
              <a:t>Yvonne</a:t>
            </a:r>
            <a:r>
              <a:rPr lang="en" sz="2000">
                <a:solidFill>
                  <a:schemeClr val="dk1"/>
                </a:solidFill>
              </a:rPr>
              <a:t>: And a society is feminine when emotional gender roles overlap - both men and women are supposed to be modest, tender and concerned with the quality of life.</a:t>
            </a:r>
            <a:endParaRPr sz="2000">
              <a:solidFill>
                <a:schemeClr val="dk1"/>
              </a:solidFill>
            </a:endParaRPr>
          </a:p>
          <a:p>
            <a:pPr indent="0" lvl="0" marL="0" rtl="0" algn="l">
              <a:lnSpc>
                <a:spcPct val="100000"/>
              </a:lnSpc>
              <a:spcBef>
                <a:spcPts val="1000"/>
              </a:spcBef>
              <a:spcAft>
                <a:spcPts val="1000"/>
              </a:spcAft>
              <a:buNone/>
            </a:pPr>
            <a:r>
              <a:rPr b="1" lang="en" sz="2000">
                <a:solidFill>
                  <a:schemeClr val="dk1"/>
                </a:solidFill>
              </a:rPr>
              <a:t>Joseph:</a:t>
            </a:r>
            <a:r>
              <a:rPr lang="en" sz="2000">
                <a:solidFill>
                  <a:schemeClr val="dk1"/>
                </a:solidFill>
              </a:rPr>
              <a:t> So in a society that Hofstede calls masculine, men and women are fundamentally seen as different. And in societies he calls feminine, they are more likely to assume similarity.</a:t>
            </a:r>
            <a:endParaRPr sz="2000">
              <a:solidFill>
                <a:schemeClr val="dk1"/>
              </a:solidFill>
            </a:endParaRPr>
          </a:p>
        </p:txBody>
      </p:sp>
      <p:pic>
        <p:nvPicPr>
          <p:cNvPr id="330" name="Google Shape;330;p47"/>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331" name="Google Shape;331;p47"/>
          <p:cNvPicPr preferRelativeResize="0"/>
          <p:nvPr/>
        </p:nvPicPr>
        <p:blipFill>
          <a:blip r:embed="rId4">
            <a:alphaModFix/>
          </a:blip>
          <a:stretch>
            <a:fillRect/>
          </a:stretch>
        </p:blipFill>
        <p:spPr>
          <a:xfrm>
            <a:off x="8036700" y="4263445"/>
            <a:ext cx="954325" cy="811480"/>
          </a:xfrm>
          <a:prstGeom prst="rect">
            <a:avLst/>
          </a:prstGeom>
          <a:noFill/>
          <a:ln>
            <a:noFill/>
          </a:ln>
        </p:spPr>
      </p:pic>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5" name="Shape 335"/>
        <p:cNvGrpSpPr/>
        <p:nvPr/>
      </p:nvGrpSpPr>
      <p:grpSpPr>
        <a:xfrm>
          <a:off x="0" y="0"/>
          <a:ext cx="0" cy="0"/>
          <a:chOff x="0" y="0"/>
          <a:chExt cx="0" cy="0"/>
        </a:xfrm>
      </p:grpSpPr>
      <p:sp>
        <p:nvSpPr>
          <p:cNvPr id="336" name="Google Shape;336;p48"/>
          <p:cNvSpPr txBox="1"/>
          <p:nvPr>
            <p:ph idx="1" type="body"/>
          </p:nvPr>
        </p:nvSpPr>
        <p:spPr>
          <a:xfrm>
            <a:off x="311700" y="1152475"/>
            <a:ext cx="8520600" cy="2950500"/>
          </a:xfrm>
          <a:prstGeom prst="rect">
            <a:avLst/>
          </a:prstGeom>
        </p:spPr>
        <p:txBody>
          <a:bodyPr anchorCtr="0" anchor="t" bIns="91425" lIns="91425" spcFirstLastPara="1" rIns="91425" wrap="square" tIns="91425">
            <a:normAutofit/>
          </a:bodyPr>
          <a:lstStyle/>
          <a:p>
            <a:pPr indent="0" lvl="0" marL="0" rtl="0" algn="l">
              <a:lnSpc>
                <a:spcPct val="105000"/>
              </a:lnSpc>
              <a:spcBef>
                <a:spcPts val="0"/>
              </a:spcBef>
              <a:spcAft>
                <a:spcPts val="0"/>
              </a:spcAft>
              <a:buNone/>
            </a:pPr>
            <a:r>
              <a:rPr lang="en" sz="1900">
                <a:solidFill>
                  <a:schemeClr val="dk1"/>
                </a:solidFill>
              </a:rPr>
              <a:t>According to the study by Geert Hofstede, which of the following is true about “masculine” and “feminine” societies</a:t>
            </a:r>
            <a:r>
              <a:rPr lang="en" sz="1900">
                <a:solidFill>
                  <a:schemeClr val="dk1"/>
                </a:solidFill>
              </a:rPr>
              <a:t>?</a:t>
            </a:r>
            <a:endParaRPr sz="1900">
              <a:solidFill>
                <a:schemeClr val="dk1"/>
              </a:solidFill>
            </a:endParaRPr>
          </a:p>
          <a:p>
            <a:pPr indent="-349250" lvl="0" marL="457200" rtl="0" algn="l">
              <a:lnSpc>
                <a:spcPct val="105000"/>
              </a:lnSpc>
              <a:spcBef>
                <a:spcPts val="1200"/>
              </a:spcBef>
              <a:spcAft>
                <a:spcPts val="0"/>
              </a:spcAft>
              <a:buClr>
                <a:schemeClr val="dk1"/>
              </a:buClr>
              <a:buSzPts val="1900"/>
              <a:buAutoNum type="alphaLcParenR"/>
            </a:pPr>
            <a:r>
              <a:rPr lang="en" sz="1900">
                <a:solidFill>
                  <a:schemeClr val="dk1"/>
                </a:solidFill>
              </a:rPr>
              <a:t>In “masculine” societies, men and women are seen as fundamentally different and in “feminine” societies, they are seen as more similar.</a:t>
            </a:r>
            <a:endParaRPr sz="1900">
              <a:solidFill>
                <a:schemeClr val="dk1"/>
              </a:solidFill>
            </a:endParaRPr>
          </a:p>
          <a:p>
            <a:pPr indent="-349250" lvl="0" marL="457200" rtl="0" algn="l">
              <a:lnSpc>
                <a:spcPct val="105000"/>
              </a:lnSpc>
              <a:spcBef>
                <a:spcPts val="0"/>
              </a:spcBef>
              <a:spcAft>
                <a:spcPts val="0"/>
              </a:spcAft>
              <a:buClr>
                <a:schemeClr val="dk1"/>
              </a:buClr>
              <a:buSzPts val="1900"/>
              <a:buAutoNum type="alphaLcParenR"/>
            </a:pPr>
            <a:r>
              <a:rPr lang="en" sz="1900">
                <a:solidFill>
                  <a:schemeClr val="dk1"/>
                </a:solidFill>
              </a:rPr>
              <a:t>In “masculine” societies, women are expected to be tough and assertive and in “feminine” societies, they are expected to be nurturing and modest.</a:t>
            </a:r>
            <a:endParaRPr sz="1900">
              <a:solidFill>
                <a:schemeClr val="dk1"/>
              </a:solidFill>
            </a:endParaRPr>
          </a:p>
          <a:p>
            <a:pPr indent="-349250" lvl="0" marL="457200" rtl="0" algn="l">
              <a:lnSpc>
                <a:spcPct val="105000"/>
              </a:lnSpc>
              <a:spcBef>
                <a:spcPts val="0"/>
              </a:spcBef>
              <a:spcAft>
                <a:spcPts val="0"/>
              </a:spcAft>
              <a:buClr>
                <a:schemeClr val="dk1"/>
              </a:buClr>
              <a:buSzPts val="1900"/>
              <a:buAutoNum type="alphaLcParenR"/>
            </a:pPr>
            <a:r>
              <a:rPr lang="en" sz="1900">
                <a:solidFill>
                  <a:schemeClr val="dk1"/>
                </a:solidFill>
              </a:rPr>
              <a:t>In “masculine” societies, men are expected to be nurturing and modest and in “feminine” societies, they are expected to be tough and assertive.</a:t>
            </a:r>
            <a:endParaRPr sz="1900">
              <a:solidFill>
                <a:schemeClr val="dk1"/>
              </a:solidFill>
            </a:endParaRPr>
          </a:p>
        </p:txBody>
      </p:sp>
      <p:pic>
        <p:nvPicPr>
          <p:cNvPr id="337" name="Google Shape;337;p48"/>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338" name="Google Shape;338;p48"/>
          <p:cNvSpPr txBox="1"/>
          <p:nvPr>
            <p:ph type="title"/>
          </p:nvPr>
        </p:nvSpPr>
        <p:spPr>
          <a:xfrm>
            <a:off x="311700" y="222513"/>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Check your understanding!</a:t>
            </a:r>
            <a:endParaRPr/>
          </a:p>
        </p:txBody>
      </p:sp>
      <p:pic>
        <p:nvPicPr>
          <p:cNvPr id="339" name="Google Shape;339;p48"/>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3" name="Shape 343"/>
        <p:cNvGrpSpPr/>
        <p:nvPr/>
      </p:nvGrpSpPr>
      <p:grpSpPr>
        <a:xfrm>
          <a:off x="0" y="0"/>
          <a:ext cx="0" cy="0"/>
          <a:chOff x="0" y="0"/>
          <a:chExt cx="0" cy="0"/>
        </a:xfrm>
      </p:grpSpPr>
      <p:sp>
        <p:nvSpPr>
          <p:cNvPr id="344" name="Google Shape;344;p49"/>
          <p:cNvSpPr txBox="1"/>
          <p:nvPr>
            <p:ph type="title"/>
          </p:nvPr>
        </p:nvSpPr>
        <p:spPr>
          <a:xfrm>
            <a:off x="1520250" y="1330500"/>
            <a:ext cx="61035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Digging Deeper</a:t>
            </a:r>
            <a:endParaRPr b="1" sz="3500"/>
          </a:p>
        </p:txBody>
      </p:sp>
      <p:pic>
        <p:nvPicPr>
          <p:cNvPr id="345" name="Google Shape;345;p49"/>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346" name="Google Shape;346;p49"/>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50"/>
          <p:cNvSpPr txBox="1"/>
          <p:nvPr>
            <p:ph type="title"/>
          </p:nvPr>
        </p:nvSpPr>
        <p:spPr>
          <a:xfrm>
            <a:off x="311850" y="445025"/>
            <a:ext cx="7481400" cy="572700"/>
          </a:xfrm>
          <a:prstGeom prst="rect">
            <a:avLst/>
          </a:prstGeom>
          <a:solidFill>
            <a:schemeClr val="accent4"/>
          </a:solid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Digging deeper:</a:t>
            </a:r>
            <a:endParaRPr/>
          </a:p>
        </p:txBody>
      </p:sp>
      <p:pic>
        <p:nvPicPr>
          <p:cNvPr id="352" name="Google Shape;352;p50"/>
          <p:cNvPicPr preferRelativeResize="0"/>
          <p:nvPr/>
        </p:nvPicPr>
        <p:blipFill rotWithShape="1">
          <a:blip r:embed="rId3">
            <a:alphaModFix/>
          </a:blip>
          <a:srcRect b="27784" l="26368" r="27979" t="21633"/>
          <a:stretch/>
        </p:blipFill>
        <p:spPr>
          <a:xfrm>
            <a:off x="8105280" y="0"/>
            <a:ext cx="954319" cy="1017726"/>
          </a:xfrm>
          <a:prstGeom prst="rect">
            <a:avLst/>
          </a:prstGeom>
          <a:noFill/>
          <a:ln>
            <a:noFill/>
          </a:ln>
        </p:spPr>
      </p:pic>
      <p:pic>
        <p:nvPicPr>
          <p:cNvPr id="353" name="Google Shape;353;p50"/>
          <p:cNvPicPr preferRelativeResize="0"/>
          <p:nvPr/>
        </p:nvPicPr>
        <p:blipFill>
          <a:blip r:embed="rId4">
            <a:alphaModFix/>
          </a:blip>
          <a:stretch>
            <a:fillRect/>
          </a:stretch>
        </p:blipFill>
        <p:spPr>
          <a:xfrm>
            <a:off x="8105275" y="4332020"/>
            <a:ext cx="954325" cy="811480"/>
          </a:xfrm>
          <a:prstGeom prst="rect">
            <a:avLst/>
          </a:prstGeom>
          <a:noFill/>
          <a:ln>
            <a:noFill/>
          </a:ln>
        </p:spPr>
      </p:pic>
      <p:sp>
        <p:nvSpPr>
          <p:cNvPr id="354" name="Google Shape;354;p50"/>
          <p:cNvSpPr txBox="1"/>
          <p:nvPr/>
        </p:nvSpPr>
        <p:spPr>
          <a:xfrm>
            <a:off x="311700" y="1317075"/>
            <a:ext cx="7793700" cy="3416400"/>
          </a:xfrm>
          <a:prstGeom prst="rect">
            <a:avLst/>
          </a:prstGeom>
          <a:noFill/>
          <a:ln>
            <a:noFill/>
          </a:ln>
        </p:spPr>
        <p:txBody>
          <a:bodyPr anchorCtr="0" anchor="t" bIns="91425" lIns="91425" spcFirstLastPara="1" rIns="91425" wrap="square" tIns="91425">
            <a:normAutofit lnSpcReduction="20000"/>
          </a:bodyPr>
          <a:lstStyle/>
          <a:p>
            <a:pPr indent="0" lvl="0" marL="0" rtl="0" algn="l">
              <a:lnSpc>
                <a:spcPct val="115000"/>
              </a:lnSpc>
              <a:spcBef>
                <a:spcPts val="0"/>
              </a:spcBef>
              <a:spcAft>
                <a:spcPts val="0"/>
              </a:spcAft>
              <a:buNone/>
            </a:pPr>
            <a:r>
              <a:rPr lang="en" sz="1500">
                <a:solidFill>
                  <a:srgbClr val="000000"/>
                </a:solidFill>
              </a:rPr>
              <a:t>(</a:t>
            </a:r>
            <a:r>
              <a:rPr lang="en" sz="1500"/>
              <a:t>12:07</a:t>
            </a:r>
            <a:r>
              <a:rPr lang="en" sz="1500">
                <a:solidFill>
                  <a:srgbClr val="000000"/>
                </a:solidFill>
              </a:rPr>
              <a:t>)</a:t>
            </a:r>
            <a:endParaRPr sz="1500">
              <a:solidFill>
                <a:srgbClr val="000000"/>
              </a:solidFill>
            </a:endParaRPr>
          </a:p>
          <a:p>
            <a:pPr indent="0" lvl="0" marL="0" rtl="0" algn="ctr">
              <a:lnSpc>
                <a:spcPct val="115000"/>
              </a:lnSpc>
              <a:spcBef>
                <a:spcPts val="1200"/>
              </a:spcBef>
              <a:spcAft>
                <a:spcPts val="0"/>
              </a:spcAft>
              <a:buNone/>
            </a:pPr>
            <a:r>
              <a:rPr i="1" lang="en" sz="1800">
                <a:solidFill>
                  <a:srgbClr val="000000"/>
                </a:solidFill>
              </a:rPr>
              <a:t>“If you grow up in a society where modesty is important, do you take off your clothes if your Finnish friends invite you to a sauna? If you're a woman who feels gender equality is important, do you cover up because that's the local custom?” </a:t>
            </a:r>
            <a:endParaRPr i="1" sz="1800">
              <a:solidFill>
                <a:srgbClr val="000000"/>
              </a:solidFill>
            </a:endParaRPr>
          </a:p>
          <a:p>
            <a:pPr indent="0" lvl="0" marL="0" rtl="0" algn="ctr">
              <a:lnSpc>
                <a:spcPct val="115000"/>
              </a:lnSpc>
              <a:spcBef>
                <a:spcPts val="1200"/>
              </a:spcBef>
              <a:spcAft>
                <a:spcPts val="0"/>
              </a:spcAft>
              <a:buNone/>
            </a:pPr>
            <a:r>
              <a:t/>
            </a:r>
            <a:endParaRPr i="1" sz="1800">
              <a:solidFill>
                <a:srgbClr val="000000"/>
              </a:solidFill>
            </a:endParaRPr>
          </a:p>
          <a:p>
            <a:pPr indent="-330200" lvl="0" marL="457200" rtl="0" algn="l">
              <a:lnSpc>
                <a:spcPct val="115000"/>
              </a:lnSpc>
              <a:spcBef>
                <a:spcPts val="1200"/>
              </a:spcBef>
              <a:spcAft>
                <a:spcPts val="0"/>
              </a:spcAft>
              <a:buClr>
                <a:srgbClr val="000000"/>
              </a:buClr>
              <a:buSzPts val="1600"/>
              <a:buChar char="●"/>
            </a:pPr>
            <a:r>
              <a:rPr lang="en" sz="1600"/>
              <a:t>Imagine</a:t>
            </a:r>
            <a:r>
              <a:rPr lang="en" sz="1600"/>
              <a:t> yourself in the situations described. How would you feel</a:t>
            </a:r>
            <a:r>
              <a:rPr lang="en" sz="1600">
                <a:solidFill>
                  <a:srgbClr val="000000"/>
                </a:solidFill>
              </a:rPr>
              <a:t>?</a:t>
            </a:r>
            <a:endParaRPr sz="1600">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What different gender expectations have you experienced? How did you feel? </a:t>
            </a:r>
            <a:r>
              <a:rPr lang="en" sz="1600"/>
              <a:t>Have you ever felt they were unfair</a:t>
            </a:r>
            <a:r>
              <a:rPr lang="en" sz="1600">
                <a:solidFill>
                  <a:srgbClr val="000000"/>
                </a:solidFill>
              </a:rPr>
              <a:t>?</a:t>
            </a:r>
            <a:endParaRPr sz="1600">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As a cultural bridge person, how can we navigate different gender expectations? </a:t>
            </a:r>
            <a:endParaRPr sz="1600">
              <a:solidFill>
                <a:srgbClr val="000000"/>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51"/>
          <p:cNvSpPr txBox="1"/>
          <p:nvPr>
            <p:ph type="title"/>
          </p:nvPr>
        </p:nvSpPr>
        <p:spPr>
          <a:xfrm>
            <a:off x="311850" y="146300"/>
            <a:ext cx="7481400" cy="871500"/>
          </a:xfrm>
          <a:prstGeom prst="rect">
            <a:avLst/>
          </a:prstGeom>
          <a:solidFill>
            <a:schemeClr val="accent4"/>
          </a:solidFill>
          <a:ln>
            <a:noFill/>
          </a:ln>
        </p:spPr>
        <p:txBody>
          <a:bodyPr anchorCtr="0" anchor="ctr" bIns="91425" lIns="91425" spcFirstLastPara="1" rIns="91425" wrap="square" tIns="91425">
            <a:normAutofit/>
          </a:bodyPr>
          <a:lstStyle/>
          <a:p>
            <a:pPr indent="0" lvl="0" marL="0" rtl="0" algn="l">
              <a:lnSpc>
                <a:spcPct val="100000"/>
              </a:lnSpc>
              <a:spcBef>
                <a:spcPts val="0"/>
              </a:spcBef>
              <a:spcAft>
                <a:spcPts val="0"/>
              </a:spcAft>
              <a:buSzPts val="3111"/>
              <a:buNone/>
            </a:pPr>
            <a:r>
              <a:rPr lang="en"/>
              <a:t>Digging deeper:</a:t>
            </a:r>
            <a:endParaRPr/>
          </a:p>
        </p:txBody>
      </p:sp>
      <p:pic>
        <p:nvPicPr>
          <p:cNvPr id="360" name="Google Shape;360;p51"/>
          <p:cNvPicPr preferRelativeResize="0"/>
          <p:nvPr/>
        </p:nvPicPr>
        <p:blipFill rotWithShape="1">
          <a:blip r:embed="rId3">
            <a:alphaModFix/>
          </a:blip>
          <a:srcRect b="27784" l="26368" r="27979" t="21633"/>
          <a:stretch/>
        </p:blipFill>
        <p:spPr>
          <a:xfrm>
            <a:off x="8105280" y="0"/>
            <a:ext cx="954319" cy="1017726"/>
          </a:xfrm>
          <a:prstGeom prst="rect">
            <a:avLst/>
          </a:prstGeom>
          <a:noFill/>
          <a:ln>
            <a:noFill/>
          </a:ln>
        </p:spPr>
      </p:pic>
      <p:pic>
        <p:nvPicPr>
          <p:cNvPr id="361" name="Google Shape;361;p51"/>
          <p:cNvPicPr preferRelativeResize="0"/>
          <p:nvPr/>
        </p:nvPicPr>
        <p:blipFill>
          <a:blip r:embed="rId4">
            <a:alphaModFix/>
          </a:blip>
          <a:stretch>
            <a:fillRect/>
          </a:stretch>
        </p:blipFill>
        <p:spPr>
          <a:xfrm>
            <a:off x="8105275" y="4332020"/>
            <a:ext cx="954325" cy="811480"/>
          </a:xfrm>
          <a:prstGeom prst="rect">
            <a:avLst/>
          </a:prstGeom>
          <a:noFill/>
          <a:ln>
            <a:noFill/>
          </a:ln>
        </p:spPr>
      </p:pic>
      <p:sp>
        <p:nvSpPr>
          <p:cNvPr id="362" name="Google Shape;362;p51"/>
          <p:cNvSpPr txBox="1"/>
          <p:nvPr>
            <p:ph idx="1" type="body"/>
          </p:nvPr>
        </p:nvSpPr>
        <p:spPr>
          <a:xfrm>
            <a:off x="155400" y="1062175"/>
            <a:ext cx="8904300" cy="22251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1400">
                <a:solidFill>
                  <a:schemeClr val="dk1"/>
                </a:solidFill>
              </a:rPr>
              <a:t>(</a:t>
            </a:r>
            <a:r>
              <a:rPr lang="en" sz="1300">
                <a:solidFill>
                  <a:schemeClr val="dk1"/>
                </a:solidFill>
              </a:rPr>
              <a:t>23.01) “</a:t>
            </a:r>
            <a:r>
              <a:rPr i="1" lang="en" sz="1300">
                <a:solidFill>
                  <a:schemeClr val="dk1"/>
                </a:solidFill>
              </a:rPr>
              <a:t>Culture has profound effects on gender related behavior - values, identity, roles, and how these are regarded in various social contexts. Culture governs the socialization of children, the tasks children are taught, the roles adult men and women adopt, and the expectations that govern women's and men's attitudes and behaviors. Culture provides the context in which gender roles, identity, and stereotypes unfold, as well as parameters regarding sexual behavior. Culture can maximize, minimize, or even eliminate gender difference in social behaviors and cognitions. Indeed, it is impossible to separate gender and culture</a:t>
            </a:r>
            <a:r>
              <a:rPr lang="en" sz="1300">
                <a:solidFill>
                  <a:schemeClr val="dk1"/>
                </a:solidFill>
              </a:rPr>
              <a:t>.” </a:t>
            </a:r>
            <a:endParaRPr sz="1300">
              <a:solidFill>
                <a:schemeClr val="dk1"/>
              </a:solidFill>
            </a:endParaRPr>
          </a:p>
          <a:p>
            <a:pPr indent="0" lvl="0" marL="0" rtl="0" algn="l">
              <a:spcBef>
                <a:spcPts val="1200"/>
              </a:spcBef>
              <a:spcAft>
                <a:spcPts val="1200"/>
              </a:spcAft>
              <a:buNone/>
            </a:pPr>
            <a:r>
              <a:rPr lang="en" sz="1300">
                <a:solidFill>
                  <a:schemeClr val="dk1"/>
                </a:solidFill>
              </a:rPr>
              <a:t>[</a:t>
            </a:r>
            <a:r>
              <a:rPr i="1" lang="en" sz="1300">
                <a:solidFill>
                  <a:schemeClr val="dk1"/>
                </a:solidFill>
              </a:rPr>
              <a:t>Gender and Culture</a:t>
            </a:r>
            <a:r>
              <a:rPr lang="en" sz="1300">
                <a:solidFill>
                  <a:schemeClr val="dk1"/>
                </a:solidFill>
              </a:rPr>
              <a:t>, Best and Puzio in the </a:t>
            </a:r>
            <a:r>
              <a:rPr i="1" lang="en" sz="1300">
                <a:solidFill>
                  <a:schemeClr val="dk1"/>
                </a:solidFill>
              </a:rPr>
              <a:t>Handbook of Culture and Psychology</a:t>
            </a:r>
            <a:r>
              <a:rPr lang="en" sz="1300">
                <a:solidFill>
                  <a:schemeClr val="dk1"/>
                </a:solidFill>
              </a:rPr>
              <a:t>, (eds.) Matsumoto and Hwang, 2019]</a:t>
            </a:r>
            <a:endParaRPr sz="1300">
              <a:solidFill>
                <a:schemeClr val="dk1"/>
              </a:solidFill>
            </a:endParaRPr>
          </a:p>
        </p:txBody>
      </p:sp>
      <p:sp>
        <p:nvSpPr>
          <p:cNvPr id="363" name="Google Shape;363;p51"/>
          <p:cNvSpPr txBox="1"/>
          <p:nvPr/>
        </p:nvSpPr>
        <p:spPr>
          <a:xfrm>
            <a:off x="155400" y="2958075"/>
            <a:ext cx="8010000" cy="1961400"/>
          </a:xfrm>
          <a:prstGeom prst="rect">
            <a:avLst/>
          </a:prstGeom>
          <a:noFill/>
          <a:ln>
            <a:noFill/>
          </a:ln>
        </p:spPr>
        <p:txBody>
          <a:bodyPr anchorCtr="0" anchor="t" bIns="91425" lIns="91425" spcFirstLastPara="1" rIns="91425" wrap="square" tIns="91425">
            <a:noAutofit/>
          </a:bodyPr>
          <a:lstStyle/>
          <a:p>
            <a:pPr indent="-312420" lvl="0" marL="457200" rtl="0" algn="l">
              <a:lnSpc>
                <a:spcPct val="115000"/>
              </a:lnSpc>
              <a:spcBef>
                <a:spcPts val="0"/>
              </a:spcBef>
              <a:spcAft>
                <a:spcPts val="0"/>
              </a:spcAft>
              <a:buClr>
                <a:srgbClr val="000000"/>
              </a:buClr>
              <a:buSzPts val="1320"/>
              <a:buChar char="●"/>
            </a:pPr>
            <a:r>
              <a:rPr lang="en" sz="1320">
                <a:solidFill>
                  <a:srgbClr val="000000"/>
                </a:solidFill>
              </a:rPr>
              <a:t>W</a:t>
            </a:r>
            <a:r>
              <a:rPr lang="en" sz="1320"/>
              <a:t>hat “profound effects” of culture on gender have you experienced in your life and i</a:t>
            </a:r>
            <a:r>
              <a:rPr lang="en" sz="1320">
                <a:solidFill>
                  <a:schemeClr val="dk1"/>
                </a:solidFill>
              </a:rPr>
              <a:t>n your society? </a:t>
            </a:r>
            <a:r>
              <a:rPr lang="en" sz="1320"/>
              <a:t>[For example: socialization of children, roles adult men and women adopt, tasks given to children]</a:t>
            </a:r>
            <a:endParaRPr sz="1320">
              <a:solidFill>
                <a:srgbClr val="000000"/>
              </a:solidFill>
            </a:endParaRPr>
          </a:p>
          <a:p>
            <a:pPr indent="-312420" lvl="0" marL="457200" rtl="0" algn="l">
              <a:lnSpc>
                <a:spcPct val="115000"/>
              </a:lnSpc>
              <a:spcBef>
                <a:spcPts val="0"/>
              </a:spcBef>
              <a:spcAft>
                <a:spcPts val="0"/>
              </a:spcAft>
              <a:buClr>
                <a:srgbClr val="000000"/>
              </a:buClr>
              <a:buSzPts val="1320"/>
              <a:buChar char="●"/>
            </a:pPr>
            <a:r>
              <a:rPr lang="en" sz="1320"/>
              <a:t>Imagine growing up in a society with very different gender roles? How would it be?</a:t>
            </a:r>
            <a:endParaRPr sz="1320"/>
          </a:p>
          <a:p>
            <a:pPr indent="-312420" lvl="0" marL="457200" rtl="0" algn="l">
              <a:lnSpc>
                <a:spcPct val="115000"/>
              </a:lnSpc>
              <a:spcBef>
                <a:spcPts val="0"/>
              </a:spcBef>
              <a:spcAft>
                <a:spcPts val="0"/>
              </a:spcAft>
              <a:buClr>
                <a:srgbClr val="595959"/>
              </a:buClr>
              <a:buSzPts val="1320"/>
              <a:buChar char="●"/>
            </a:pPr>
            <a:r>
              <a:rPr lang="en" sz="1320"/>
              <a:t>Would you adjust your behaviour is you travel somewhere with different gender values? Explain.</a:t>
            </a:r>
            <a:endParaRPr sz="132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 name="Shape 76"/>
        <p:cNvGrpSpPr/>
        <p:nvPr/>
      </p:nvGrpSpPr>
      <p:grpSpPr>
        <a:xfrm>
          <a:off x="0" y="0"/>
          <a:ext cx="0" cy="0"/>
          <a:chOff x="0" y="0"/>
          <a:chExt cx="0" cy="0"/>
        </a:xfrm>
      </p:grpSpPr>
      <p:sp>
        <p:nvSpPr>
          <p:cNvPr id="77" name="Google Shape;77;p16"/>
          <p:cNvSpPr txBox="1"/>
          <p:nvPr>
            <p:ph type="title"/>
          </p:nvPr>
        </p:nvSpPr>
        <p:spPr>
          <a:xfrm>
            <a:off x="1520250" y="1330500"/>
            <a:ext cx="61035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Episode Overview</a:t>
            </a:r>
            <a:endParaRPr b="1" sz="3500"/>
          </a:p>
        </p:txBody>
      </p:sp>
      <p:pic>
        <p:nvPicPr>
          <p:cNvPr id="78" name="Google Shape;78;p16"/>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79" name="Google Shape;79;p16"/>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7" name="Shape 367"/>
        <p:cNvGrpSpPr/>
        <p:nvPr/>
      </p:nvGrpSpPr>
      <p:grpSpPr>
        <a:xfrm>
          <a:off x="0" y="0"/>
          <a:ext cx="0" cy="0"/>
          <a:chOff x="0" y="0"/>
          <a:chExt cx="0" cy="0"/>
        </a:xfrm>
      </p:grpSpPr>
      <p:sp>
        <p:nvSpPr>
          <p:cNvPr id="368" name="Google Shape;368;p52"/>
          <p:cNvSpPr txBox="1"/>
          <p:nvPr>
            <p:ph type="title"/>
          </p:nvPr>
        </p:nvSpPr>
        <p:spPr>
          <a:xfrm>
            <a:off x="311850" y="445025"/>
            <a:ext cx="7481400" cy="572700"/>
          </a:xfrm>
          <a:prstGeom prst="rect">
            <a:avLst/>
          </a:prstGeom>
          <a:solidFill>
            <a:schemeClr val="accent4"/>
          </a:solid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Digging deeper:</a:t>
            </a:r>
            <a:endParaRPr/>
          </a:p>
        </p:txBody>
      </p:sp>
      <p:pic>
        <p:nvPicPr>
          <p:cNvPr id="369" name="Google Shape;369;p52"/>
          <p:cNvPicPr preferRelativeResize="0"/>
          <p:nvPr/>
        </p:nvPicPr>
        <p:blipFill rotWithShape="1">
          <a:blip r:embed="rId3">
            <a:alphaModFix/>
          </a:blip>
          <a:srcRect b="27784" l="26368" r="27979" t="21633"/>
          <a:stretch/>
        </p:blipFill>
        <p:spPr>
          <a:xfrm>
            <a:off x="8105280" y="0"/>
            <a:ext cx="954319" cy="1017726"/>
          </a:xfrm>
          <a:prstGeom prst="rect">
            <a:avLst/>
          </a:prstGeom>
          <a:noFill/>
          <a:ln>
            <a:noFill/>
          </a:ln>
        </p:spPr>
      </p:pic>
      <p:pic>
        <p:nvPicPr>
          <p:cNvPr id="370" name="Google Shape;370;p52"/>
          <p:cNvPicPr preferRelativeResize="0"/>
          <p:nvPr/>
        </p:nvPicPr>
        <p:blipFill>
          <a:blip r:embed="rId4">
            <a:alphaModFix/>
          </a:blip>
          <a:stretch>
            <a:fillRect/>
          </a:stretch>
        </p:blipFill>
        <p:spPr>
          <a:xfrm>
            <a:off x="8105275" y="4332020"/>
            <a:ext cx="954325" cy="811480"/>
          </a:xfrm>
          <a:prstGeom prst="rect">
            <a:avLst/>
          </a:prstGeom>
          <a:noFill/>
          <a:ln>
            <a:noFill/>
          </a:ln>
        </p:spPr>
      </p:pic>
      <p:sp>
        <p:nvSpPr>
          <p:cNvPr id="371" name="Google Shape;371;p52"/>
          <p:cNvSpPr txBox="1"/>
          <p:nvPr/>
        </p:nvSpPr>
        <p:spPr>
          <a:xfrm>
            <a:off x="311700" y="1317075"/>
            <a:ext cx="7793700" cy="3416400"/>
          </a:xfrm>
          <a:prstGeom prst="rect">
            <a:avLst/>
          </a:prstGeom>
          <a:noFill/>
          <a:ln>
            <a:noFill/>
          </a:ln>
        </p:spPr>
        <p:txBody>
          <a:bodyPr anchorCtr="0" anchor="t" bIns="91425" lIns="91425" spcFirstLastPara="1" rIns="91425" wrap="square" tIns="91425">
            <a:normAutofit lnSpcReduction="10000"/>
          </a:bodyPr>
          <a:lstStyle/>
          <a:p>
            <a:pPr indent="0" lvl="0" marL="0" rtl="0" algn="l">
              <a:lnSpc>
                <a:spcPct val="115000"/>
              </a:lnSpc>
              <a:spcBef>
                <a:spcPts val="0"/>
              </a:spcBef>
              <a:spcAft>
                <a:spcPts val="0"/>
              </a:spcAft>
              <a:buNone/>
            </a:pPr>
            <a:r>
              <a:rPr lang="en" sz="1500">
                <a:solidFill>
                  <a:srgbClr val="000000"/>
                </a:solidFill>
              </a:rPr>
              <a:t>(</a:t>
            </a:r>
            <a:r>
              <a:rPr lang="en" sz="1500"/>
              <a:t>33:46</a:t>
            </a:r>
            <a:r>
              <a:rPr lang="en" sz="1500">
                <a:solidFill>
                  <a:srgbClr val="000000"/>
                </a:solidFill>
              </a:rPr>
              <a:t>)</a:t>
            </a:r>
            <a:endParaRPr sz="1500">
              <a:solidFill>
                <a:srgbClr val="000000"/>
              </a:solidFill>
            </a:endParaRPr>
          </a:p>
          <a:p>
            <a:pPr indent="0" lvl="0" marL="0" rtl="0" algn="ctr">
              <a:lnSpc>
                <a:spcPct val="115000"/>
              </a:lnSpc>
              <a:spcBef>
                <a:spcPts val="1200"/>
              </a:spcBef>
              <a:spcAft>
                <a:spcPts val="0"/>
              </a:spcAft>
              <a:buNone/>
            </a:pPr>
            <a:r>
              <a:rPr i="1" lang="en" sz="1800">
                <a:solidFill>
                  <a:srgbClr val="000000"/>
                </a:solidFill>
              </a:rPr>
              <a:t>“</a:t>
            </a:r>
            <a:r>
              <a:rPr i="1" lang="en" sz="1800"/>
              <a:t>Somehow it's easy to project our gender values onto others. But we do need to ask ourselves, do I really understand what it's like to grow up in a different gender world</a:t>
            </a:r>
            <a:r>
              <a:rPr i="1" lang="en" sz="1800">
                <a:solidFill>
                  <a:srgbClr val="000000"/>
                </a:solidFill>
              </a:rPr>
              <a:t>?” </a:t>
            </a:r>
            <a:endParaRPr i="1" sz="1800">
              <a:solidFill>
                <a:srgbClr val="000000"/>
              </a:solidFill>
            </a:endParaRPr>
          </a:p>
          <a:p>
            <a:pPr indent="0" lvl="0" marL="0" rtl="0" algn="ctr">
              <a:lnSpc>
                <a:spcPct val="115000"/>
              </a:lnSpc>
              <a:spcBef>
                <a:spcPts val="1200"/>
              </a:spcBef>
              <a:spcAft>
                <a:spcPts val="0"/>
              </a:spcAft>
              <a:buNone/>
            </a:pPr>
            <a:r>
              <a:t/>
            </a:r>
            <a:endParaRPr i="1" sz="1800">
              <a:solidFill>
                <a:srgbClr val="000000"/>
              </a:solidFill>
            </a:endParaRPr>
          </a:p>
          <a:p>
            <a:pPr indent="-330200" lvl="0" marL="457200" rtl="0" algn="l">
              <a:lnSpc>
                <a:spcPct val="115000"/>
              </a:lnSpc>
              <a:spcBef>
                <a:spcPts val="1200"/>
              </a:spcBef>
              <a:spcAft>
                <a:spcPts val="0"/>
              </a:spcAft>
              <a:buClr>
                <a:srgbClr val="000000"/>
              </a:buClr>
              <a:buSzPts val="1600"/>
              <a:buChar char="●"/>
            </a:pPr>
            <a:r>
              <a:rPr lang="en" sz="1600"/>
              <a:t>Have you felt someone judge you based on gender values you disagree with</a:t>
            </a:r>
            <a:r>
              <a:rPr lang="en" sz="1600">
                <a:solidFill>
                  <a:srgbClr val="000000"/>
                </a:solidFill>
              </a:rPr>
              <a:t>? </a:t>
            </a:r>
            <a:r>
              <a:rPr lang="en" sz="1600">
                <a:solidFill>
                  <a:schemeClr val="dk1"/>
                </a:solidFill>
              </a:rPr>
              <a:t>What happened? How did that feel to you? </a:t>
            </a:r>
            <a:endParaRPr sz="1600">
              <a:solidFill>
                <a:srgbClr val="000000"/>
              </a:solidFill>
            </a:endParaRPr>
          </a:p>
          <a:p>
            <a:pPr indent="-330200" lvl="0" marL="457200" rtl="0" algn="l">
              <a:lnSpc>
                <a:spcPct val="115000"/>
              </a:lnSpc>
              <a:spcBef>
                <a:spcPts val="0"/>
              </a:spcBef>
              <a:spcAft>
                <a:spcPts val="0"/>
              </a:spcAft>
              <a:buClr>
                <a:srgbClr val="595959"/>
              </a:buClr>
              <a:buSzPts val="1600"/>
              <a:buChar char="●"/>
            </a:pPr>
            <a:r>
              <a:rPr lang="en" sz="1600"/>
              <a:t>Do you find yourself judging others based on your gender standards? In what situations? </a:t>
            </a:r>
            <a:endParaRPr sz="1600">
              <a:solidFill>
                <a:srgbClr val="000000"/>
              </a:solidFill>
            </a:endParaRPr>
          </a:p>
          <a:p>
            <a:pPr indent="-330200" lvl="0" marL="457200" rtl="0" algn="l">
              <a:lnSpc>
                <a:spcPct val="115000"/>
              </a:lnSpc>
              <a:spcBef>
                <a:spcPts val="0"/>
              </a:spcBef>
              <a:spcAft>
                <a:spcPts val="0"/>
              </a:spcAft>
              <a:buClr>
                <a:srgbClr val="000000"/>
              </a:buClr>
              <a:buSzPts val="1600"/>
              <a:buChar char="●"/>
            </a:pPr>
            <a:r>
              <a:rPr lang="en" sz="1600">
                <a:solidFill>
                  <a:srgbClr val="000000"/>
                </a:solidFill>
              </a:rPr>
              <a:t>As a cultural bridge person, how can </a:t>
            </a:r>
            <a:r>
              <a:rPr lang="en" sz="1600"/>
              <a:t>navigate</a:t>
            </a:r>
            <a:r>
              <a:rPr lang="en" sz="1600">
                <a:solidFill>
                  <a:srgbClr val="000000"/>
                </a:solidFill>
              </a:rPr>
              <a:t> different gender expectations? </a:t>
            </a:r>
            <a:endParaRPr sz="1600">
              <a:solidFill>
                <a:srgbClr val="000000"/>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5" name="Shape 375"/>
        <p:cNvGrpSpPr/>
        <p:nvPr/>
      </p:nvGrpSpPr>
      <p:grpSpPr>
        <a:xfrm>
          <a:off x="0" y="0"/>
          <a:ext cx="0" cy="0"/>
          <a:chOff x="0" y="0"/>
          <a:chExt cx="0" cy="0"/>
        </a:xfrm>
      </p:grpSpPr>
      <p:sp>
        <p:nvSpPr>
          <p:cNvPr id="376" name="Google Shape;376;p53"/>
          <p:cNvSpPr txBox="1"/>
          <p:nvPr>
            <p:ph type="title"/>
          </p:nvPr>
        </p:nvSpPr>
        <p:spPr>
          <a:xfrm>
            <a:off x="311850" y="146300"/>
            <a:ext cx="7481400" cy="811500"/>
          </a:xfrm>
          <a:prstGeom prst="rect">
            <a:avLst/>
          </a:prstGeom>
          <a:solidFill>
            <a:schemeClr val="accent4"/>
          </a:solidFill>
          <a:ln>
            <a:noFill/>
          </a:ln>
        </p:spPr>
        <p:txBody>
          <a:bodyPr anchorCtr="0" anchor="ctr" bIns="91425" lIns="91425" spcFirstLastPara="1" rIns="91425" wrap="square" tIns="91425">
            <a:normAutofit/>
          </a:bodyPr>
          <a:lstStyle/>
          <a:p>
            <a:pPr indent="0" lvl="0" marL="0" rtl="0" algn="l">
              <a:lnSpc>
                <a:spcPct val="100000"/>
              </a:lnSpc>
              <a:spcBef>
                <a:spcPts val="0"/>
              </a:spcBef>
              <a:spcAft>
                <a:spcPts val="0"/>
              </a:spcAft>
              <a:buSzPts val="3111"/>
              <a:buNone/>
            </a:pPr>
            <a:r>
              <a:rPr lang="en"/>
              <a:t>Digging deeper:</a:t>
            </a:r>
            <a:endParaRPr/>
          </a:p>
        </p:txBody>
      </p:sp>
      <p:pic>
        <p:nvPicPr>
          <p:cNvPr id="377" name="Google Shape;377;p53"/>
          <p:cNvPicPr preferRelativeResize="0"/>
          <p:nvPr/>
        </p:nvPicPr>
        <p:blipFill rotWithShape="1">
          <a:blip r:embed="rId3">
            <a:alphaModFix/>
          </a:blip>
          <a:srcRect b="27784" l="26368" r="27979" t="21633"/>
          <a:stretch/>
        </p:blipFill>
        <p:spPr>
          <a:xfrm>
            <a:off x="8105280" y="0"/>
            <a:ext cx="954319" cy="1017726"/>
          </a:xfrm>
          <a:prstGeom prst="rect">
            <a:avLst/>
          </a:prstGeom>
          <a:noFill/>
          <a:ln>
            <a:noFill/>
          </a:ln>
        </p:spPr>
      </p:pic>
      <p:pic>
        <p:nvPicPr>
          <p:cNvPr id="378" name="Google Shape;378;p53"/>
          <p:cNvPicPr preferRelativeResize="0"/>
          <p:nvPr/>
        </p:nvPicPr>
        <p:blipFill>
          <a:blip r:embed="rId4">
            <a:alphaModFix/>
          </a:blip>
          <a:stretch>
            <a:fillRect/>
          </a:stretch>
        </p:blipFill>
        <p:spPr>
          <a:xfrm>
            <a:off x="8105275" y="4332020"/>
            <a:ext cx="954325" cy="811480"/>
          </a:xfrm>
          <a:prstGeom prst="rect">
            <a:avLst/>
          </a:prstGeom>
          <a:noFill/>
          <a:ln>
            <a:noFill/>
          </a:ln>
        </p:spPr>
      </p:pic>
      <p:sp>
        <p:nvSpPr>
          <p:cNvPr id="379" name="Google Shape;379;p53"/>
          <p:cNvSpPr txBox="1"/>
          <p:nvPr/>
        </p:nvSpPr>
        <p:spPr>
          <a:xfrm>
            <a:off x="311700" y="1147575"/>
            <a:ext cx="8238000" cy="3826800"/>
          </a:xfrm>
          <a:prstGeom prst="rect">
            <a:avLst/>
          </a:prstGeom>
          <a:noFill/>
          <a:ln>
            <a:noFill/>
          </a:ln>
        </p:spPr>
        <p:txBody>
          <a:bodyPr anchorCtr="0" anchor="t" bIns="91425" lIns="91425" spcFirstLastPara="1" rIns="91425" wrap="square" tIns="91425">
            <a:normAutofit fontScale="85000"/>
          </a:bodyPr>
          <a:lstStyle/>
          <a:p>
            <a:pPr indent="0" lvl="0" marL="0" rtl="0" algn="l">
              <a:lnSpc>
                <a:spcPct val="115000"/>
              </a:lnSpc>
              <a:spcBef>
                <a:spcPts val="0"/>
              </a:spcBef>
              <a:spcAft>
                <a:spcPts val="0"/>
              </a:spcAft>
              <a:buNone/>
            </a:pPr>
            <a:r>
              <a:rPr lang="en" sz="1500">
                <a:solidFill>
                  <a:srgbClr val="000000"/>
                </a:solidFill>
              </a:rPr>
              <a:t>(</a:t>
            </a:r>
            <a:r>
              <a:rPr lang="en" sz="1500"/>
              <a:t>32:30</a:t>
            </a:r>
            <a:r>
              <a:rPr lang="en" sz="1500">
                <a:solidFill>
                  <a:srgbClr val="000000"/>
                </a:solidFill>
              </a:rPr>
              <a:t>) </a:t>
            </a:r>
            <a:r>
              <a:rPr b="1" lang="en" sz="1500">
                <a:solidFill>
                  <a:srgbClr val="000000"/>
                </a:solidFill>
              </a:rPr>
              <a:t>Joseph:</a:t>
            </a:r>
            <a:r>
              <a:rPr lang="en" sz="1500">
                <a:solidFill>
                  <a:srgbClr val="000000"/>
                </a:solidFill>
              </a:rPr>
              <a:t> </a:t>
            </a:r>
            <a:r>
              <a:rPr i="1" lang="en" sz="1500"/>
              <a:t>“I know that I have learned important lessons from my foreign experiences with men. For example, I grew up in San Diego, in California and I had a stereotypical image of Mexican men as super macho. It was very negative image for me. But later I got to know Mexican men who lived up to high standards of traditional masculinity. I saw them, for example, working for low pay, far from home, sacrificing to support their family, taking pride in their dignity, not complaining. And so, I learned not to judge so quickly.</a:t>
            </a:r>
            <a:endParaRPr i="1" sz="1500"/>
          </a:p>
          <a:p>
            <a:pPr indent="0" lvl="0" marL="0" rtl="0" algn="l">
              <a:lnSpc>
                <a:spcPct val="115000"/>
              </a:lnSpc>
              <a:spcBef>
                <a:spcPts val="1200"/>
              </a:spcBef>
              <a:spcAft>
                <a:spcPts val="0"/>
              </a:spcAft>
              <a:buNone/>
            </a:pPr>
            <a:r>
              <a:rPr b="1" lang="en" sz="1500"/>
              <a:t>Yvonne:</a:t>
            </a:r>
            <a:r>
              <a:rPr lang="en" sz="1500"/>
              <a:t> </a:t>
            </a:r>
            <a:r>
              <a:rPr i="1" lang="en" sz="1500"/>
              <a:t>Well, and one lesson I take from this is that we need to approach this topic with humility. I, for example, have worked with immigrant families in the Netherlands and have seen all sorts of misunderstandings and stereotypes related to gender, mainly about first generation Muslim women. When people see that they have a serving role to their husbands and sons, people quickly assume that they are quote unquote, oppressed. But in their homes and with their families, these women often play a powerful role.”</a:t>
            </a:r>
            <a:endParaRPr i="1" sz="1500"/>
          </a:p>
          <a:p>
            <a:pPr indent="0" lvl="0" marL="0" rtl="0" algn="l">
              <a:lnSpc>
                <a:spcPct val="115000"/>
              </a:lnSpc>
              <a:spcBef>
                <a:spcPts val="1200"/>
              </a:spcBef>
              <a:spcAft>
                <a:spcPts val="0"/>
              </a:spcAft>
              <a:buNone/>
            </a:pPr>
            <a:r>
              <a:t/>
            </a:r>
            <a:endParaRPr sz="1500"/>
          </a:p>
          <a:p>
            <a:pPr indent="-314960" lvl="0" marL="457200" rtl="0" algn="l">
              <a:lnSpc>
                <a:spcPct val="115000"/>
              </a:lnSpc>
              <a:spcBef>
                <a:spcPts val="1200"/>
              </a:spcBef>
              <a:spcAft>
                <a:spcPts val="0"/>
              </a:spcAft>
              <a:buClr>
                <a:srgbClr val="000000"/>
              </a:buClr>
              <a:buSzPct val="100000"/>
              <a:buChar char="●"/>
            </a:pPr>
            <a:r>
              <a:rPr lang="en" sz="1600">
                <a:solidFill>
                  <a:schemeClr val="dk1"/>
                </a:solidFill>
              </a:rPr>
              <a:t>What</a:t>
            </a:r>
            <a:r>
              <a:rPr lang="en" sz="1600">
                <a:solidFill>
                  <a:schemeClr val="dk1"/>
                </a:solidFill>
              </a:rPr>
              <a:t> gender assumptions have you questioned because of your experiences? What did you learn from that experience?</a:t>
            </a:r>
            <a:endParaRPr sz="1600"/>
          </a:p>
          <a:p>
            <a:pPr indent="-314960" lvl="0" marL="457200" rtl="0" algn="l">
              <a:lnSpc>
                <a:spcPct val="115000"/>
              </a:lnSpc>
              <a:spcBef>
                <a:spcPts val="0"/>
              </a:spcBef>
              <a:spcAft>
                <a:spcPts val="0"/>
              </a:spcAft>
              <a:buClr>
                <a:srgbClr val="000000"/>
              </a:buClr>
              <a:buSzPct val="100000"/>
              <a:buChar char="●"/>
            </a:pPr>
            <a:r>
              <a:rPr lang="en" sz="1600">
                <a:solidFill>
                  <a:schemeClr val="dk1"/>
                </a:solidFill>
              </a:rPr>
              <a:t>What gender expectations are difficult for you to accept or understand</a:t>
            </a:r>
            <a:r>
              <a:rPr lang="en" sz="1600">
                <a:solidFill>
                  <a:schemeClr val="dk1"/>
                </a:solidFill>
              </a:rPr>
              <a:t>? </a:t>
            </a:r>
            <a:endParaRPr sz="1600"/>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3" name="Shape 383"/>
        <p:cNvGrpSpPr/>
        <p:nvPr/>
      </p:nvGrpSpPr>
      <p:grpSpPr>
        <a:xfrm>
          <a:off x="0" y="0"/>
          <a:ext cx="0" cy="0"/>
          <a:chOff x="0" y="0"/>
          <a:chExt cx="0" cy="0"/>
        </a:xfrm>
      </p:grpSpPr>
      <p:sp>
        <p:nvSpPr>
          <p:cNvPr id="384" name="Google Shape;384;p54"/>
          <p:cNvSpPr txBox="1"/>
          <p:nvPr>
            <p:ph type="ctrTitle"/>
          </p:nvPr>
        </p:nvSpPr>
        <p:spPr>
          <a:xfrm>
            <a:off x="0" y="1660875"/>
            <a:ext cx="9144000" cy="2052600"/>
          </a:xfrm>
          <a:prstGeom prst="rect">
            <a:avLst/>
          </a:prstGeom>
          <a:solidFill>
            <a:schemeClr val="accent4"/>
          </a:solidFill>
        </p:spPr>
        <p:txBody>
          <a:bodyPr anchorCtr="0" anchor="b" bIns="91425" lIns="91425" spcFirstLastPara="1" rIns="91425" wrap="square" tIns="91425">
            <a:normAutofit/>
          </a:bodyPr>
          <a:lstStyle/>
          <a:p>
            <a:pPr indent="0" lvl="0" marL="0" rtl="0" algn="ctr">
              <a:spcBef>
                <a:spcPts val="0"/>
              </a:spcBef>
              <a:spcAft>
                <a:spcPts val="0"/>
              </a:spcAft>
              <a:buNone/>
            </a:pPr>
            <a:r>
              <a:rPr lang="en"/>
              <a:t>Deep Culture Podcast</a:t>
            </a:r>
            <a:endParaRPr/>
          </a:p>
          <a:p>
            <a:pPr indent="0" lvl="0" marL="0" rtl="0" algn="ctr">
              <a:spcBef>
                <a:spcPts val="0"/>
              </a:spcBef>
              <a:spcAft>
                <a:spcPts val="0"/>
              </a:spcAft>
              <a:buNone/>
            </a:pPr>
            <a:r>
              <a:rPr lang="en"/>
              <a:t> </a:t>
            </a:r>
            <a:r>
              <a:rPr lang="en" sz="3200"/>
              <a:t>Episode 44 - Gender &amp; Culture: Expectations</a:t>
            </a:r>
            <a:endParaRPr sz="3000"/>
          </a:p>
        </p:txBody>
      </p:sp>
      <p:pic>
        <p:nvPicPr>
          <p:cNvPr id="385" name="Google Shape;385;p54"/>
          <p:cNvPicPr preferRelativeResize="0"/>
          <p:nvPr/>
        </p:nvPicPr>
        <p:blipFill rotWithShape="1">
          <a:blip r:embed="rId3">
            <a:alphaModFix/>
          </a:blip>
          <a:srcRect b="27788" l="26371" r="27978" t="21632"/>
          <a:stretch/>
        </p:blipFill>
        <p:spPr>
          <a:xfrm>
            <a:off x="7574800" y="0"/>
            <a:ext cx="1484801" cy="1583450"/>
          </a:xfrm>
          <a:prstGeom prst="rect">
            <a:avLst/>
          </a:prstGeom>
          <a:noFill/>
          <a:ln>
            <a:noFill/>
          </a:ln>
        </p:spPr>
      </p:pic>
      <p:pic>
        <p:nvPicPr>
          <p:cNvPr id="386" name="Google Shape;386;p54"/>
          <p:cNvPicPr preferRelativeResize="0"/>
          <p:nvPr/>
        </p:nvPicPr>
        <p:blipFill rotWithShape="1">
          <a:blip r:embed="rId4">
            <a:alphaModFix/>
          </a:blip>
          <a:srcRect b="7054" l="0" r="0" t="0"/>
          <a:stretch/>
        </p:blipFill>
        <p:spPr>
          <a:xfrm>
            <a:off x="0" y="56475"/>
            <a:ext cx="3996525" cy="1142475"/>
          </a:xfrm>
          <a:prstGeom prst="rect">
            <a:avLst/>
          </a:prstGeom>
          <a:noFill/>
          <a:ln>
            <a:noFill/>
          </a:ln>
        </p:spPr>
      </p:pic>
      <p:sp>
        <p:nvSpPr>
          <p:cNvPr id="387" name="Google Shape;387;p54"/>
          <p:cNvSpPr txBox="1"/>
          <p:nvPr/>
        </p:nvSpPr>
        <p:spPr>
          <a:xfrm>
            <a:off x="0" y="4631425"/>
            <a:ext cx="9059400" cy="356700"/>
          </a:xfrm>
          <a:prstGeom prst="rect">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500">
                <a:solidFill>
                  <a:srgbClr val="595959"/>
                </a:solidFill>
                <a:latin typeface="Calibri"/>
                <a:ea typeface="Calibri"/>
                <a:cs typeface="Calibri"/>
                <a:sym typeface="Calibri"/>
              </a:rPr>
              <a:t>Open source teaching materials to be used with the Deep Culture podcast</a:t>
            </a:r>
            <a:endParaRPr sz="1500">
              <a:solidFill>
                <a:srgbClr val="595959"/>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7"/>
          <p:cNvSpPr txBox="1"/>
          <p:nvPr>
            <p:ph type="title"/>
          </p:nvPr>
        </p:nvSpPr>
        <p:spPr>
          <a:xfrm>
            <a:off x="311850" y="445025"/>
            <a:ext cx="7481400" cy="572700"/>
          </a:xfrm>
          <a:prstGeom prst="rect">
            <a:avLst/>
          </a:prstGeom>
          <a:solidFill>
            <a:schemeClr val="accent4"/>
          </a:solidFill>
          <a:ln>
            <a:noFill/>
          </a:ln>
        </p:spPr>
        <p:txBody>
          <a:bodyPr anchorCtr="0" anchor="t" bIns="91425" lIns="91425" spcFirstLastPara="1" rIns="91425" wrap="square" tIns="91425">
            <a:normAutofit fontScale="90000"/>
          </a:bodyPr>
          <a:lstStyle/>
          <a:p>
            <a:pPr indent="0" lvl="0" marL="0" rtl="0" algn="l">
              <a:lnSpc>
                <a:spcPct val="100000"/>
              </a:lnSpc>
              <a:spcBef>
                <a:spcPts val="0"/>
              </a:spcBef>
              <a:spcAft>
                <a:spcPts val="0"/>
              </a:spcAft>
              <a:buSzPct val="111111"/>
              <a:buNone/>
            </a:pPr>
            <a:r>
              <a:rPr lang="en"/>
              <a:t>Episode summary</a:t>
            </a:r>
            <a:endParaRPr/>
          </a:p>
        </p:txBody>
      </p:sp>
      <p:sp>
        <p:nvSpPr>
          <p:cNvPr id="85" name="Google Shape;85;p17"/>
          <p:cNvSpPr txBox="1"/>
          <p:nvPr>
            <p:ph idx="1" type="body"/>
          </p:nvPr>
        </p:nvSpPr>
        <p:spPr>
          <a:xfrm>
            <a:off x="275850" y="1399350"/>
            <a:ext cx="7553400" cy="3416400"/>
          </a:xfrm>
          <a:prstGeom prst="rect">
            <a:avLst/>
          </a:prstGeom>
          <a:noFill/>
          <a:ln>
            <a:noFill/>
          </a:ln>
        </p:spPr>
        <p:txBody>
          <a:bodyPr anchorCtr="0" anchor="t" bIns="91425" lIns="91425" spcFirstLastPara="1" rIns="91425" wrap="square" tIns="91425">
            <a:noAutofit/>
          </a:bodyPr>
          <a:lstStyle/>
          <a:p>
            <a:pPr indent="0" lvl="0" marL="0" rtl="0" algn="l">
              <a:lnSpc>
                <a:spcPct val="115000"/>
              </a:lnSpc>
              <a:spcBef>
                <a:spcPts val="0"/>
              </a:spcBef>
              <a:spcAft>
                <a:spcPts val="1200"/>
              </a:spcAft>
              <a:buSzPts val="1800"/>
              <a:buNone/>
            </a:pPr>
            <a:r>
              <a:rPr lang="en" sz="2100">
                <a:solidFill>
                  <a:schemeClr val="dk1"/>
                </a:solidFill>
              </a:rPr>
              <a:t>Is gender cultural? Oddly, gender is rarely mentioned in intercultural education, even though expectations about being a man or woman vary widely around the world. Join Joseph Shaules, Yvonne van der Pol and Ishita Ray as they explore cultural assumptions about gender. Emre Seven and Zeina Matar share their experiences navigating different gender worlds, and we also learn about research into gender attitudes.</a:t>
            </a:r>
            <a:endParaRPr>
              <a:solidFill>
                <a:schemeClr val="dk1"/>
              </a:solidFill>
            </a:endParaRPr>
          </a:p>
        </p:txBody>
      </p:sp>
      <p:pic>
        <p:nvPicPr>
          <p:cNvPr id="86" name="Google Shape;86;p17"/>
          <p:cNvPicPr preferRelativeResize="0"/>
          <p:nvPr/>
        </p:nvPicPr>
        <p:blipFill rotWithShape="1">
          <a:blip r:embed="rId3">
            <a:alphaModFix/>
          </a:blip>
          <a:srcRect b="27784" l="26368" r="27979" t="21633"/>
          <a:stretch/>
        </p:blipFill>
        <p:spPr>
          <a:xfrm>
            <a:off x="8105280" y="0"/>
            <a:ext cx="954319" cy="1017726"/>
          </a:xfrm>
          <a:prstGeom prst="rect">
            <a:avLst/>
          </a:prstGeom>
          <a:noFill/>
          <a:ln>
            <a:noFill/>
          </a:ln>
        </p:spPr>
      </p:pic>
      <p:pic>
        <p:nvPicPr>
          <p:cNvPr id="87" name="Google Shape;87;p17"/>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8"/>
          <p:cNvSpPr txBox="1"/>
          <p:nvPr>
            <p:ph type="title"/>
          </p:nvPr>
        </p:nvSpPr>
        <p:spPr>
          <a:xfrm>
            <a:off x="315900" y="280450"/>
            <a:ext cx="85122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sz="2244"/>
              <a:t>Listen to the episode:</a:t>
            </a:r>
            <a:r>
              <a:rPr lang="en"/>
              <a:t> </a:t>
            </a:r>
            <a:r>
              <a:rPr lang="en" sz="1355" u="sng">
                <a:solidFill>
                  <a:schemeClr val="hlink"/>
                </a:solidFill>
                <a:hlinkClick r:id="rId3"/>
              </a:rPr>
              <a:t>https://japanintercultural.org/podcast/episode-44-gender-and-culture-expectations/</a:t>
            </a:r>
            <a:r>
              <a:rPr lang="en" sz="1355"/>
              <a:t> </a:t>
            </a:r>
            <a:endParaRPr sz="1133"/>
          </a:p>
          <a:p>
            <a:pPr indent="0" lvl="0" marL="0" rtl="0" algn="l">
              <a:spcBef>
                <a:spcPts val="0"/>
              </a:spcBef>
              <a:spcAft>
                <a:spcPts val="0"/>
              </a:spcAft>
              <a:buNone/>
            </a:pPr>
            <a:r>
              <a:t/>
            </a:r>
            <a:endParaRPr/>
          </a:p>
        </p:txBody>
      </p:sp>
      <p:sp>
        <p:nvSpPr>
          <p:cNvPr id="93" name="Google Shape;93;p18"/>
          <p:cNvSpPr txBox="1"/>
          <p:nvPr>
            <p:ph type="title"/>
          </p:nvPr>
        </p:nvSpPr>
        <p:spPr>
          <a:xfrm>
            <a:off x="121050" y="3560075"/>
            <a:ext cx="8901900" cy="891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lang="en" sz="2122"/>
              <a:t>Read the transcript</a:t>
            </a:r>
            <a:r>
              <a:rPr lang="en" sz="2122"/>
              <a:t>:</a:t>
            </a:r>
            <a:r>
              <a:rPr lang="en" sz="2344"/>
              <a:t> </a:t>
            </a:r>
            <a:r>
              <a:rPr lang="en" sz="1233" u="sng">
                <a:solidFill>
                  <a:schemeClr val="hlink"/>
                </a:solidFill>
                <a:hlinkClick r:id="rId4"/>
              </a:rPr>
              <a:t>https://japanintercultural.org/wp-content/uploads/2024/05/S04E44_Gender-and-Culture_Expectations_Transcript.pdf</a:t>
            </a:r>
            <a:r>
              <a:rPr lang="en" sz="1233"/>
              <a:t> </a:t>
            </a:r>
            <a:endParaRPr sz="2344"/>
          </a:p>
        </p:txBody>
      </p:sp>
      <p:pic>
        <p:nvPicPr>
          <p:cNvPr id="94" name="Google Shape;94;p18"/>
          <p:cNvPicPr preferRelativeResize="0"/>
          <p:nvPr/>
        </p:nvPicPr>
        <p:blipFill>
          <a:blip r:embed="rId5">
            <a:alphaModFix/>
          </a:blip>
          <a:stretch>
            <a:fillRect/>
          </a:stretch>
        </p:blipFill>
        <p:spPr>
          <a:xfrm>
            <a:off x="64525" y="1395100"/>
            <a:ext cx="6947801" cy="1930375"/>
          </a:xfrm>
          <a:prstGeom prst="rect">
            <a:avLst/>
          </a:prstGeom>
          <a:noFill/>
          <a:ln cap="flat" cmpd="sng" w="9525">
            <a:solidFill>
              <a:schemeClr val="dk1"/>
            </a:solidFill>
            <a:prstDash val="solid"/>
            <a:round/>
            <a:headEnd len="sm" w="sm" type="none"/>
            <a:tailEnd len="sm" w="sm" type="none"/>
          </a:ln>
        </p:spPr>
      </p:pic>
      <p:pic>
        <p:nvPicPr>
          <p:cNvPr id="95" name="Google Shape;95;p18"/>
          <p:cNvPicPr preferRelativeResize="0"/>
          <p:nvPr/>
        </p:nvPicPr>
        <p:blipFill>
          <a:blip r:embed="rId6">
            <a:alphaModFix/>
          </a:blip>
          <a:stretch>
            <a:fillRect/>
          </a:stretch>
        </p:blipFill>
        <p:spPr>
          <a:xfrm>
            <a:off x="7142175" y="1388749"/>
            <a:ext cx="1879475" cy="1943075"/>
          </a:xfrm>
          <a:prstGeom prst="rect">
            <a:avLst/>
          </a:prstGeom>
          <a:noFill/>
          <a:ln cap="flat" cmpd="sng" w="9525">
            <a:solidFill>
              <a:schemeClr val="dk1"/>
            </a:solidFill>
            <a:prstDash val="solid"/>
            <a:round/>
            <a:headEnd len="sm" w="sm" type="none"/>
            <a:tailEnd len="sm" w="sm" type="none"/>
          </a:ln>
        </p:spPr>
      </p:pic>
      <p:pic>
        <p:nvPicPr>
          <p:cNvPr id="96" name="Google Shape;96;p18"/>
          <p:cNvPicPr preferRelativeResize="0"/>
          <p:nvPr/>
        </p:nvPicPr>
        <p:blipFill>
          <a:blip r:embed="rId7">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0" name="Shape 100"/>
        <p:cNvGrpSpPr/>
        <p:nvPr/>
      </p:nvGrpSpPr>
      <p:grpSpPr>
        <a:xfrm>
          <a:off x="0" y="0"/>
          <a:ext cx="0" cy="0"/>
          <a:chOff x="0" y="0"/>
          <a:chExt cx="0" cy="0"/>
        </a:xfrm>
      </p:grpSpPr>
      <p:sp>
        <p:nvSpPr>
          <p:cNvPr id="101" name="Google Shape;101;p19"/>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Key themes</a:t>
            </a:r>
            <a:endParaRPr/>
          </a:p>
        </p:txBody>
      </p:sp>
      <p:sp>
        <p:nvSpPr>
          <p:cNvPr id="102" name="Google Shape;102;p19"/>
          <p:cNvSpPr txBox="1"/>
          <p:nvPr>
            <p:ph idx="1" type="body"/>
          </p:nvPr>
        </p:nvSpPr>
        <p:spPr>
          <a:xfrm>
            <a:off x="311700" y="1152475"/>
            <a:ext cx="7481400" cy="3416400"/>
          </a:xfrm>
          <a:prstGeom prst="rect">
            <a:avLst/>
          </a:prstGeom>
        </p:spPr>
        <p:txBody>
          <a:bodyPr anchorCtr="0" anchor="ctr" bIns="91425" lIns="91425" spcFirstLastPara="1" rIns="91425" wrap="square" tIns="91425">
            <a:normAutofit/>
          </a:bodyPr>
          <a:lstStyle/>
          <a:p>
            <a:pPr indent="0" lvl="0" marL="0" rtl="0" algn="l">
              <a:lnSpc>
                <a:spcPct val="115000"/>
              </a:lnSpc>
              <a:spcBef>
                <a:spcPts val="0"/>
              </a:spcBef>
              <a:spcAft>
                <a:spcPts val="0"/>
              </a:spcAft>
              <a:buClr>
                <a:schemeClr val="dk1"/>
              </a:buClr>
              <a:buSzPts val="1100"/>
              <a:buFont typeface="Arial"/>
              <a:buNone/>
            </a:pPr>
            <a:r>
              <a:rPr b="1" lang="en" sz="2100">
                <a:solidFill>
                  <a:schemeClr val="dk1"/>
                </a:solidFill>
              </a:rPr>
              <a:t>Listen for the following themes:</a:t>
            </a:r>
            <a:endParaRPr b="1" sz="2100">
              <a:solidFill>
                <a:schemeClr val="dk1"/>
              </a:solidFill>
            </a:endParaRPr>
          </a:p>
          <a:p>
            <a:pPr indent="0" lvl="0" marL="0" rtl="0" algn="l">
              <a:lnSpc>
                <a:spcPct val="115000"/>
              </a:lnSpc>
              <a:spcBef>
                <a:spcPts val="1200"/>
              </a:spcBef>
              <a:spcAft>
                <a:spcPts val="0"/>
              </a:spcAft>
              <a:buClr>
                <a:schemeClr val="dk1"/>
              </a:buClr>
              <a:buSzPts val="1100"/>
              <a:buFont typeface="Arial"/>
              <a:buNone/>
            </a:pPr>
            <a:r>
              <a:rPr b="1" lang="en" sz="2100">
                <a:solidFill>
                  <a:schemeClr val="dk1"/>
                </a:solidFill>
              </a:rPr>
              <a:t>Part 1: </a:t>
            </a:r>
            <a:r>
              <a:rPr lang="en" sz="2100">
                <a:solidFill>
                  <a:schemeClr val="dk1"/>
                </a:solidFill>
              </a:rPr>
              <a:t>Is gender cultural?</a:t>
            </a:r>
            <a:endParaRPr sz="2100">
              <a:solidFill>
                <a:schemeClr val="dk1"/>
              </a:solidFill>
            </a:endParaRPr>
          </a:p>
          <a:p>
            <a:pPr indent="0" lvl="0" marL="0" rtl="0" algn="l">
              <a:lnSpc>
                <a:spcPct val="115000"/>
              </a:lnSpc>
              <a:spcBef>
                <a:spcPts val="1200"/>
              </a:spcBef>
              <a:spcAft>
                <a:spcPts val="0"/>
              </a:spcAft>
              <a:buClr>
                <a:schemeClr val="dk1"/>
              </a:buClr>
              <a:buSzPts val="1100"/>
              <a:buFont typeface="Arial"/>
              <a:buNone/>
            </a:pPr>
            <a:r>
              <a:rPr b="1" lang="en" sz="2100">
                <a:solidFill>
                  <a:schemeClr val="dk1"/>
                </a:solidFill>
              </a:rPr>
              <a:t>Part 2:</a:t>
            </a:r>
            <a:r>
              <a:rPr lang="en" sz="2100">
                <a:solidFill>
                  <a:schemeClr val="dk1"/>
                </a:solidFill>
              </a:rPr>
              <a:t> What do you expect?</a:t>
            </a:r>
            <a:endParaRPr sz="2100">
              <a:solidFill>
                <a:schemeClr val="dk1"/>
              </a:solidFill>
            </a:endParaRPr>
          </a:p>
          <a:p>
            <a:pPr indent="0" lvl="0" marL="0" rtl="0" algn="l">
              <a:lnSpc>
                <a:spcPct val="115000"/>
              </a:lnSpc>
              <a:spcBef>
                <a:spcPts val="1200"/>
              </a:spcBef>
              <a:spcAft>
                <a:spcPts val="0"/>
              </a:spcAft>
              <a:buClr>
                <a:schemeClr val="dk1"/>
              </a:buClr>
              <a:buSzPts val="1100"/>
              <a:buFont typeface="Arial"/>
              <a:buNone/>
            </a:pPr>
            <a:r>
              <a:rPr b="1" lang="en" sz="2100">
                <a:solidFill>
                  <a:schemeClr val="dk1"/>
                </a:solidFill>
              </a:rPr>
              <a:t>Part 3:</a:t>
            </a:r>
            <a:r>
              <a:rPr lang="en" sz="2100">
                <a:solidFill>
                  <a:schemeClr val="dk1"/>
                </a:solidFill>
              </a:rPr>
              <a:t> By the numbers</a:t>
            </a:r>
            <a:endParaRPr sz="2100">
              <a:solidFill>
                <a:schemeClr val="dk1"/>
              </a:solidFill>
            </a:endParaRPr>
          </a:p>
          <a:p>
            <a:pPr indent="0" lvl="0" marL="0" rtl="0" algn="l">
              <a:spcBef>
                <a:spcPts val="0"/>
              </a:spcBef>
              <a:spcAft>
                <a:spcPts val="1200"/>
              </a:spcAft>
              <a:buNone/>
            </a:pPr>
            <a:r>
              <a:t/>
            </a:r>
            <a:endParaRPr b="1" sz="2300"/>
          </a:p>
        </p:txBody>
      </p:sp>
      <p:pic>
        <p:nvPicPr>
          <p:cNvPr id="103" name="Google Shape;103;p19"/>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04" name="Google Shape;104;p19"/>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0"/>
          <p:cNvSpPr txBox="1"/>
          <p:nvPr>
            <p:ph type="title"/>
          </p:nvPr>
        </p:nvSpPr>
        <p:spPr>
          <a:xfrm>
            <a:off x="1520250" y="1330500"/>
            <a:ext cx="6103500" cy="2482500"/>
          </a:xfrm>
          <a:prstGeom prst="rect">
            <a:avLst/>
          </a:prstGeom>
          <a:solidFill>
            <a:schemeClr val="accent4"/>
          </a:solidFill>
        </p:spPr>
        <p:txBody>
          <a:bodyPr anchorCtr="0" anchor="ctr" bIns="91425" lIns="91425" spcFirstLastPara="1" rIns="91425" wrap="square" tIns="91425">
            <a:normAutofit/>
          </a:bodyPr>
          <a:lstStyle/>
          <a:p>
            <a:pPr indent="0" lvl="0" marL="0" rtl="0" algn="ctr">
              <a:spcBef>
                <a:spcPts val="0"/>
              </a:spcBef>
              <a:spcAft>
                <a:spcPts val="0"/>
              </a:spcAft>
              <a:buNone/>
            </a:pPr>
            <a:r>
              <a:rPr b="1" lang="en" sz="3500"/>
              <a:t>Opening Discussion: </a:t>
            </a:r>
            <a:endParaRPr b="1" sz="3500"/>
          </a:p>
          <a:p>
            <a:pPr indent="0" lvl="0" marL="0" rtl="0" algn="ctr">
              <a:spcBef>
                <a:spcPts val="0"/>
              </a:spcBef>
              <a:spcAft>
                <a:spcPts val="0"/>
              </a:spcAft>
              <a:buNone/>
            </a:pPr>
            <a:r>
              <a:rPr lang="en" sz="3500"/>
              <a:t>Is gender cultural?</a:t>
            </a:r>
            <a:endParaRPr sz="3500"/>
          </a:p>
        </p:txBody>
      </p:sp>
      <p:pic>
        <p:nvPicPr>
          <p:cNvPr id="110" name="Google Shape;110;p20"/>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pic>
        <p:nvPicPr>
          <p:cNvPr id="111" name="Google Shape;111;p20"/>
          <p:cNvPicPr preferRelativeResize="0"/>
          <p:nvPr/>
        </p:nvPicPr>
        <p:blipFill>
          <a:blip r:embed="rId4">
            <a:alphaModFix/>
          </a:blip>
          <a:stretch>
            <a:fillRect/>
          </a:stretch>
        </p:blipFill>
        <p:spPr>
          <a:xfrm>
            <a:off x="8105275" y="4332020"/>
            <a:ext cx="954325" cy="81148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1"/>
          <p:cNvSpPr txBox="1"/>
          <p:nvPr>
            <p:ph type="title"/>
          </p:nvPr>
        </p:nvSpPr>
        <p:spPr>
          <a:xfrm>
            <a:off x="311850" y="445025"/>
            <a:ext cx="7481400" cy="572700"/>
          </a:xfrm>
          <a:prstGeom prst="rect">
            <a:avLst/>
          </a:prstGeom>
          <a:solidFill>
            <a:schemeClr val="accent4"/>
          </a:solidFill>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
              <a:t>Opening Discussion: </a:t>
            </a:r>
            <a:endParaRPr/>
          </a:p>
        </p:txBody>
      </p:sp>
      <p:pic>
        <p:nvPicPr>
          <p:cNvPr id="117" name="Google Shape;117;p21"/>
          <p:cNvPicPr preferRelativeResize="0"/>
          <p:nvPr/>
        </p:nvPicPr>
        <p:blipFill rotWithShape="1">
          <a:blip r:embed="rId3">
            <a:alphaModFix/>
          </a:blip>
          <a:srcRect b="27788" l="26371" r="27978" t="21632"/>
          <a:stretch/>
        </p:blipFill>
        <p:spPr>
          <a:xfrm>
            <a:off x="8105280" y="0"/>
            <a:ext cx="954319" cy="1017726"/>
          </a:xfrm>
          <a:prstGeom prst="rect">
            <a:avLst/>
          </a:prstGeom>
          <a:noFill/>
          <a:ln>
            <a:noFill/>
          </a:ln>
        </p:spPr>
      </p:pic>
      <p:sp>
        <p:nvSpPr>
          <p:cNvPr id="118" name="Google Shape;118;p21"/>
          <p:cNvSpPr txBox="1"/>
          <p:nvPr/>
        </p:nvSpPr>
        <p:spPr>
          <a:xfrm>
            <a:off x="248950" y="1278350"/>
            <a:ext cx="5366700" cy="3615300"/>
          </a:xfrm>
          <a:prstGeom prst="rect">
            <a:avLst/>
          </a:prstGeom>
          <a:noFill/>
          <a:ln>
            <a:noFill/>
          </a:ln>
        </p:spPr>
        <p:txBody>
          <a:bodyPr anchorCtr="0" anchor="ctr" bIns="91425" lIns="91425" spcFirstLastPara="1" rIns="91425" wrap="square" tIns="91425">
            <a:noAutofit/>
          </a:bodyPr>
          <a:lstStyle/>
          <a:p>
            <a:pPr indent="0" lvl="0" marL="0" rtl="0" algn="l">
              <a:lnSpc>
                <a:spcPct val="100000"/>
              </a:lnSpc>
              <a:spcBef>
                <a:spcPts val="0"/>
              </a:spcBef>
              <a:spcAft>
                <a:spcPts val="0"/>
              </a:spcAft>
              <a:buClr>
                <a:schemeClr val="dk1"/>
              </a:buClr>
              <a:buSzPts val="1100"/>
              <a:buFont typeface="Arial"/>
              <a:buNone/>
            </a:pPr>
            <a:r>
              <a:rPr lang="en">
                <a:solidFill>
                  <a:schemeClr val="dk1"/>
                </a:solidFill>
              </a:rPr>
              <a:t>(13.51)</a:t>
            </a:r>
            <a:endParaRPr>
              <a:solidFill>
                <a:schemeClr val="dk1"/>
              </a:solidFill>
            </a:endParaRPr>
          </a:p>
          <a:p>
            <a:pPr indent="0" lvl="0" marL="0" rtl="0" algn="l">
              <a:lnSpc>
                <a:spcPct val="100000"/>
              </a:lnSpc>
              <a:spcBef>
                <a:spcPts val="0"/>
              </a:spcBef>
              <a:spcAft>
                <a:spcPts val="0"/>
              </a:spcAft>
              <a:buClr>
                <a:schemeClr val="dk1"/>
              </a:buClr>
              <a:buSzPts val="1100"/>
              <a:buFont typeface="Arial"/>
              <a:buNone/>
            </a:pPr>
            <a:r>
              <a:rPr lang="en" sz="1700">
                <a:solidFill>
                  <a:schemeClr val="dk1"/>
                </a:solidFill>
              </a:rPr>
              <a:t>“I remember one evening in summer when I was playing Kabaddi. It's a team sport played in India. It's very physical. You tag other players and score points. You tackle them. And I was the only girl playing in the group of all boys. I was having so much fun that I played well after dark only to see my clearly displeased grandfather walking up to me and ordering me to stop playing immediately to head back home with him. He made it clear that playing with boys until after dark was not expected of me. I was so angry. It seemed unfair. What's wrong with playing after dark? What's wrong with the girl playing with boys?”</a:t>
            </a:r>
            <a:endParaRPr sz="2000">
              <a:solidFill>
                <a:schemeClr val="dk1"/>
              </a:solidFill>
            </a:endParaRPr>
          </a:p>
        </p:txBody>
      </p:sp>
      <p:pic>
        <p:nvPicPr>
          <p:cNvPr id="119" name="Google Shape;119;p21"/>
          <p:cNvPicPr preferRelativeResize="0"/>
          <p:nvPr/>
        </p:nvPicPr>
        <p:blipFill>
          <a:blip r:embed="rId4">
            <a:alphaModFix/>
          </a:blip>
          <a:stretch>
            <a:fillRect/>
          </a:stretch>
        </p:blipFill>
        <p:spPr>
          <a:xfrm>
            <a:off x="6017474" y="1278350"/>
            <a:ext cx="2699925" cy="2910100"/>
          </a:xfrm>
          <a:prstGeom prst="rect">
            <a:avLst/>
          </a:prstGeom>
          <a:noFill/>
          <a:ln>
            <a:noFill/>
          </a:ln>
        </p:spPr>
      </p:pic>
      <p:pic>
        <p:nvPicPr>
          <p:cNvPr id="120" name="Google Shape;120;p21"/>
          <p:cNvPicPr preferRelativeResize="0"/>
          <p:nvPr/>
        </p:nvPicPr>
        <p:blipFill>
          <a:blip r:embed="rId5">
            <a:alphaModFix/>
          </a:blip>
          <a:stretch>
            <a:fillRect/>
          </a:stretch>
        </p:blipFill>
        <p:spPr>
          <a:xfrm>
            <a:off x="8105275" y="4332020"/>
            <a:ext cx="954325" cy="81148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