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1FD9A2-58CC-4C2B-A985-47806F47C3AA}" v="1" dt="2025-04-25T02:56:34.7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820" y="28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shita Ray" userId="78bc4f31c80a3e5e" providerId="LiveId" clId="{081FD9A2-58CC-4C2B-A985-47806F47C3AA}"/>
    <pc:docChg chg="custSel addSld modSld">
      <pc:chgData name="Ishita Ray" userId="78bc4f31c80a3e5e" providerId="LiveId" clId="{081FD9A2-58CC-4C2B-A985-47806F47C3AA}" dt="2025-04-25T02:56:34.915" v="43" actId="27636"/>
      <pc:docMkLst>
        <pc:docMk/>
      </pc:docMkLst>
      <pc:sldChg chg="modSp mod">
        <pc:chgData name="Ishita Ray" userId="78bc4f31c80a3e5e" providerId="LiveId" clId="{081FD9A2-58CC-4C2B-A985-47806F47C3AA}" dt="2025-04-25T02:56:34.823" v="35" actId="27636"/>
        <pc:sldMkLst>
          <pc:docMk/>
          <pc:sldMk cId="0" sldId="257"/>
        </pc:sldMkLst>
        <pc:spChg chg="mod">
          <ac:chgData name="Ishita Ray" userId="78bc4f31c80a3e5e" providerId="LiveId" clId="{081FD9A2-58CC-4C2B-A985-47806F47C3AA}" dt="2025-04-25T02:56:34.823" v="35" actId="27636"/>
          <ac:spMkLst>
            <pc:docMk/>
            <pc:sldMk cId="0" sldId="257"/>
            <ac:spMk id="63" creationId="{00000000-0000-0000-0000-000000000000}"/>
          </ac:spMkLst>
        </pc:spChg>
      </pc:sldChg>
      <pc:sldChg chg="modSp mod">
        <pc:chgData name="Ishita Ray" userId="78bc4f31c80a3e5e" providerId="LiveId" clId="{081FD9A2-58CC-4C2B-A985-47806F47C3AA}" dt="2025-04-25T02:56:34.829" v="36" actId="27636"/>
        <pc:sldMkLst>
          <pc:docMk/>
          <pc:sldMk cId="0" sldId="265"/>
        </pc:sldMkLst>
        <pc:spChg chg="mod">
          <ac:chgData name="Ishita Ray" userId="78bc4f31c80a3e5e" providerId="LiveId" clId="{081FD9A2-58CC-4C2B-A985-47806F47C3AA}" dt="2025-04-25T02:56:34.829" v="36" actId="27636"/>
          <ac:spMkLst>
            <pc:docMk/>
            <pc:sldMk cId="0" sldId="265"/>
            <ac:spMk id="127" creationId="{00000000-0000-0000-0000-000000000000}"/>
          </ac:spMkLst>
        </pc:spChg>
      </pc:sldChg>
      <pc:sldChg chg="modSp mod">
        <pc:chgData name="Ishita Ray" userId="78bc4f31c80a3e5e" providerId="LiveId" clId="{081FD9A2-58CC-4C2B-A985-47806F47C3AA}" dt="2025-04-25T02:56:34.843" v="37" actId="27636"/>
        <pc:sldMkLst>
          <pc:docMk/>
          <pc:sldMk cId="0" sldId="268"/>
        </pc:sldMkLst>
        <pc:spChg chg="mod">
          <ac:chgData name="Ishita Ray" userId="78bc4f31c80a3e5e" providerId="LiveId" clId="{081FD9A2-58CC-4C2B-A985-47806F47C3AA}" dt="2025-04-25T02:56:34.843" v="37" actId="27636"/>
          <ac:spMkLst>
            <pc:docMk/>
            <pc:sldMk cId="0" sldId="268"/>
            <ac:spMk id="150" creationId="{00000000-0000-0000-0000-000000000000}"/>
          </ac:spMkLst>
        </pc:spChg>
      </pc:sldChg>
      <pc:sldChg chg="modNotesTx">
        <pc:chgData name="Ishita Ray" userId="78bc4f31c80a3e5e" providerId="LiveId" clId="{081FD9A2-58CC-4C2B-A985-47806F47C3AA}" dt="2025-04-25T02:55:27.995" v="29" actId="20577"/>
        <pc:sldMkLst>
          <pc:docMk/>
          <pc:sldMk cId="0" sldId="270"/>
        </pc:sldMkLst>
      </pc:sldChg>
      <pc:sldChg chg="modSp mod">
        <pc:chgData name="Ishita Ray" userId="78bc4f31c80a3e5e" providerId="LiveId" clId="{081FD9A2-58CC-4C2B-A985-47806F47C3AA}" dt="2025-04-25T02:56:34.845" v="38" actId="27636"/>
        <pc:sldMkLst>
          <pc:docMk/>
          <pc:sldMk cId="0" sldId="271"/>
        </pc:sldMkLst>
        <pc:spChg chg="mod">
          <ac:chgData name="Ishita Ray" userId="78bc4f31c80a3e5e" providerId="LiveId" clId="{081FD9A2-58CC-4C2B-A985-47806F47C3AA}" dt="2025-04-25T02:56:34.845" v="38" actId="27636"/>
          <ac:spMkLst>
            <pc:docMk/>
            <pc:sldMk cId="0" sldId="271"/>
            <ac:spMk id="174" creationId="{00000000-0000-0000-0000-000000000000}"/>
          </ac:spMkLst>
        </pc:spChg>
      </pc:sldChg>
      <pc:sldChg chg="modSp mod">
        <pc:chgData name="Ishita Ray" userId="78bc4f31c80a3e5e" providerId="LiveId" clId="{081FD9A2-58CC-4C2B-A985-47806F47C3AA}" dt="2025-04-25T02:56:34.861" v="39" actId="27636"/>
        <pc:sldMkLst>
          <pc:docMk/>
          <pc:sldMk cId="0" sldId="275"/>
        </pc:sldMkLst>
        <pc:spChg chg="mod">
          <ac:chgData name="Ishita Ray" userId="78bc4f31c80a3e5e" providerId="LiveId" clId="{081FD9A2-58CC-4C2B-A985-47806F47C3AA}" dt="2025-04-25T02:56:34.861" v="39" actId="27636"/>
          <ac:spMkLst>
            <pc:docMk/>
            <pc:sldMk cId="0" sldId="275"/>
            <ac:spMk id="205" creationId="{00000000-0000-0000-0000-000000000000}"/>
          </ac:spMkLst>
        </pc:spChg>
      </pc:sldChg>
      <pc:sldChg chg="modNotesTx">
        <pc:chgData name="Ishita Ray" userId="78bc4f31c80a3e5e" providerId="LiveId" clId="{081FD9A2-58CC-4C2B-A985-47806F47C3AA}" dt="2025-04-25T02:54:05.002" v="8"/>
        <pc:sldMkLst>
          <pc:docMk/>
          <pc:sldMk cId="0" sldId="277"/>
        </pc:sldMkLst>
      </pc:sldChg>
      <pc:sldChg chg="modSp mod">
        <pc:chgData name="Ishita Ray" userId="78bc4f31c80a3e5e" providerId="LiveId" clId="{081FD9A2-58CC-4C2B-A985-47806F47C3AA}" dt="2025-04-25T02:56:34.875" v="40" actId="27636"/>
        <pc:sldMkLst>
          <pc:docMk/>
          <pc:sldMk cId="0" sldId="278"/>
        </pc:sldMkLst>
        <pc:spChg chg="mod">
          <ac:chgData name="Ishita Ray" userId="78bc4f31c80a3e5e" providerId="LiveId" clId="{081FD9A2-58CC-4C2B-A985-47806F47C3AA}" dt="2025-04-25T02:56:34.875" v="40" actId="27636"/>
          <ac:spMkLst>
            <pc:docMk/>
            <pc:sldMk cId="0" sldId="278"/>
            <ac:spMk id="229" creationId="{00000000-0000-0000-0000-000000000000}"/>
          </ac:spMkLst>
        </pc:spChg>
      </pc:sldChg>
      <pc:sldChg chg="modSp mod">
        <pc:chgData name="Ishita Ray" userId="78bc4f31c80a3e5e" providerId="LiveId" clId="{081FD9A2-58CC-4C2B-A985-47806F47C3AA}" dt="2025-04-25T02:56:34.877" v="41" actId="27636"/>
        <pc:sldMkLst>
          <pc:docMk/>
          <pc:sldMk cId="0" sldId="279"/>
        </pc:sldMkLst>
        <pc:spChg chg="mod">
          <ac:chgData name="Ishita Ray" userId="78bc4f31c80a3e5e" providerId="LiveId" clId="{081FD9A2-58CC-4C2B-A985-47806F47C3AA}" dt="2025-04-25T02:56:34.877" v="41" actId="27636"/>
          <ac:spMkLst>
            <pc:docMk/>
            <pc:sldMk cId="0" sldId="279"/>
            <ac:spMk id="236" creationId="{00000000-0000-0000-0000-000000000000}"/>
          </ac:spMkLst>
        </pc:spChg>
      </pc:sldChg>
      <pc:sldChg chg="modSp mod modNotesTx">
        <pc:chgData name="Ishita Ray" userId="78bc4f31c80a3e5e" providerId="LiveId" clId="{081FD9A2-58CC-4C2B-A985-47806F47C3AA}" dt="2025-04-25T02:54:38.912" v="17" actId="20577"/>
        <pc:sldMkLst>
          <pc:docMk/>
          <pc:sldMk cId="0" sldId="280"/>
        </pc:sldMkLst>
        <pc:spChg chg="mod">
          <ac:chgData name="Ishita Ray" userId="78bc4f31c80a3e5e" providerId="LiveId" clId="{081FD9A2-58CC-4C2B-A985-47806F47C3AA}" dt="2025-04-25T02:54:18.156" v="10" actId="20577"/>
          <ac:spMkLst>
            <pc:docMk/>
            <pc:sldMk cId="0" sldId="280"/>
            <ac:spMk id="244" creationId="{00000000-0000-0000-0000-000000000000}"/>
          </ac:spMkLst>
        </pc:spChg>
      </pc:sldChg>
      <pc:sldChg chg="modNotesTx">
        <pc:chgData name="Ishita Ray" userId="78bc4f31c80a3e5e" providerId="LiveId" clId="{081FD9A2-58CC-4C2B-A985-47806F47C3AA}" dt="2025-04-25T02:54:53.806" v="20" actId="20577"/>
        <pc:sldMkLst>
          <pc:docMk/>
          <pc:sldMk cId="0" sldId="284"/>
        </pc:sldMkLst>
      </pc:sldChg>
      <pc:sldChg chg="modNotesTx">
        <pc:chgData name="Ishita Ray" userId="78bc4f31c80a3e5e" providerId="LiveId" clId="{081FD9A2-58CC-4C2B-A985-47806F47C3AA}" dt="2025-04-25T02:56:17.910" v="33" actId="20577"/>
        <pc:sldMkLst>
          <pc:docMk/>
          <pc:sldMk cId="0" sldId="285"/>
        </pc:sldMkLst>
      </pc:sldChg>
      <pc:sldChg chg="modSp mod">
        <pc:chgData name="Ishita Ray" userId="78bc4f31c80a3e5e" providerId="LiveId" clId="{081FD9A2-58CC-4C2B-A985-47806F47C3AA}" dt="2025-04-25T02:56:34.902" v="42" actId="27636"/>
        <pc:sldMkLst>
          <pc:docMk/>
          <pc:sldMk cId="0" sldId="287"/>
        </pc:sldMkLst>
        <pc:spChg chg="mod">
          <ac:chgData name="Ishita Ray" userId="78bc4f31c80a3e5e" providerId="LiveId" clId="{081FD9A2-58CC-4C2B-A985-47806F47C3AA}" dt="2025-04-25T02:56:34.902" v="42" actId="27636"/>
          <ac:spMkLst>
            <pc:docMk/>
            <pc:sldMk cId="0" sldId="287"/>
            <ac:spMk id="299" creationId="{00000000-0000-0000-0000-000000000000}"/>
          </ac:spMkLst>
        </pc:spChg>
      </pc:sldChg>
      <pc:sldChg chg="modSp mod">
        <pc:chgData name="Ishita Ray" userId="78bc4f31c80a3e5e" providerId="LiveId" clId="{081FD9A2-58CC-4C2B-A985-47806F47C3AA}" dt="2025-04-25T02:56:34.915" v="43" actId="27636"/>
        <pc:sldMkLst>
          <pc:docMk/>
          <pc:sldMk cId="0" sldId="289"/>
        </pc:sldMkLst>
        <pc:spChg chg="mod">
          <ac:chgData name="Ishita Ray" userId="78bc4f31c80a3e5e" providerId="LiveId" clId="{081FD9A2-58CC-4C2B-A985-47806F47C3AA}" dt="2025-04-25T02:56:34.915" v="43" actId="27636"/>
          <ac:spMkLst>
            <pc:docMk/>
            <pc:sldMk cId="0" sldId="289"/>
            <ac:spMk id="315" creationId="{00000000-0000-0000-0000-000000000000}"/>
          </ac:spMkLst>
        </pc:spChg>
      </pc:sldChg>
      <pc:sldChg chg="add">
        <pc:chgData name="Ishita Ray" userId="78bc4f31c80a3e5e" providerId="LiveId" clId="{081FD9A2-58CC-4C2B-A985-47806F47C3AA}" dt="2025-04-25T02:56:34.752" v="34"/>
        <pc:sldMkLst>
          <pc:docMk/>
          <pc:sldMk cId="2555255638" sldId="29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324e5892754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4" name="Google Shape;124;g324e5892754_0_20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Comprehension questions related to opening discussion content . . .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324e5892754_0_2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2" name="Google Shape;132;g324e5892754_0_2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273af215290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273af215290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module follows the flow of the podcast, with key ideas or insights for each of the three parts. “Key ideas” refers to the concepts that need to be understood or remembered, whereas “insights” refers to the deeper understanding of the ideas (e.g. how they relate to everyday life). Identifying the key ideas and key insights for each episode is an important step in creating the materials. It is recommended to identify 1 - 3 key ideas/ insights from each part.  In general, each part of the podcast has a main theme which can be understood by looking for the title of each part.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32ac270b58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7" name="Google Shape;147;g32ac270b58b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Key idea (introducing a key idea from the episode). Often the key idea can be described or defined using a quote from the episode. </a:t>
            </a:r>
            <a:endParaRPr>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32ac270b58b_0_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 name="Google Shape;155;g32ac270b58b_0_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Primary causes: losing all our familiar signs and symbols for social intercourse.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Thousand and one ways: shaking hands, what to say when you meet people, certain words, gestures, facial expressions, customs, norms.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32ac270b58b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g32ac270b58b_0_10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The correct answer is (b): </a:t>
            </a:r>
            <a:r>
              <a:rPr lang="en-US" dirty="0">
                <a:solidFill>
                  <a:schemeClr val="dk1"/>
                </a:solidFill>
              </a:rPr>
              <a:t>Culture shock is the feeling of significant discomfort that results from losing familiar signs and symbols of social interaction.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2c57a88d9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g32c57a88d9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32c57a88d98_0_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9" name="Google Shape;179;g32c57a88d98_0_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2c57a88d98_0_1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 name="Google Shape;187;g32c57a88d98_0_10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SzPts val="1100"/>
              <a:buAutoNum type="alphaLcPeriod"/>
            </a:pPr>
            <a:r>
              <a:rPr lang="en" dirty="0">
                <a:solidFill>
                  <a:schemeClr val="dk1"/>
                </a:solidFill>
              </a:rPr>
              <a:t>- Surprise</a:t>
            </a:r>
            <a:endParaRPr dirty="0">
              <a:solidFill>
                <a:schemeClr val="dk1"/>
              </a:solidFill>
            </a:endParaRPr>
          </a:p>
          <a:p>
            <a:pPr marL="457200" lvl="0" indent="-298450" algn="l" rtl="0">
              <a:lnSpc>
                <a:spcPct val="115000"/>
              </a:lnSpc>
              <a:spcBef>
                <a:spcPts val="0"/>
              </a:spcBef>
              <a:spcAft>
                <a:spcPts val="0"/>
              </a:spcAft>
              <a:buClr>
                <a:schemeClr val="dk1"/>
              </a:buClr>
              <a:buSzPts val="1100"/>
              <a:buAutoNum type="alphaLcPeriod"/>
            </a:pPr>
            <a:r>
              <a:rPr lang="en" dirty="0">
                <a:solidFill>
                  <a:schemeClr val="dk1"/>
                </a:solidFill>
              </a:rPr>
              <a:t>- Stress</a:t>
            </a:r>
            <a:endParaRPr dirty="0">
              <a:solidFill>
                <a:schemeClr val="dk1"/>
              </a:solidFill>
            </a:endParaRPr>
          </a:p>
          <a:p>
            <a:pPr marL="457200" lvl="0" indent="-298450" algn="l" rtl="0">
              <a:lnSpc>
                <a:spcPct val="115000"/>
              </a:lnSpc>
              <a:spcBef>
                <a:spcPts val="0"/>
              </a:spcBef>
              <a:spcAft>
                <a:spcPts val="0"/>
              </a:spcAft>
              <a:buClr>
                <a:schemeClr val="dk1"/>
              </a:buClr>
              <a:buSzPts val="1100"/>
              <a:buAutoNum type="alphaLcPeriod"/>
            </a:pPr>
            <a:r>
              <a:rPr lang="en" dirty="0">
                <a:solidFill>
                  <a:schemeClr val="dk1"/>
                </a:solidFill>
              </a:rPr>
              <a:t>- Shock</a:t>
            </a:r>
            <a:endParaRPr dirty="0">
              <a:solidFill>
                <a:schemeClr val="dk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2e708f55121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2e708f55121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32502c9631e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32502c9631e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32c57a88d98_0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g32c57a88d98_0_1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32c57a88d98_0_1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0" name="Google Shape;210;g32c57a88d98_0_1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32c57a88d98_0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8" name="Google Shape;218;g32c57a88d98_0_1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The correct answer is (a): </a:t>
            </a:r>
            <a:r>
              <a:rPr lang="en-US" dirty="0">
                <a:solidFill>
                  <a:schemeClr val="dk1"/>
                </a:solidFill>
              </a:rPr>
              <a:t>“If I die in this cold snowy dark morning, my family and friends won't even know!”</a:t>
            </a: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32783e36bc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6" name="Google Shape;226;g32783e36bc0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32783e36bc0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4" name="Google Shape;234;g32783e36bc0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2783e36bc0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2" name="Google Shape;242;g32783e36bc0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The correct answer is c: </a:t>
            </a:r>
            <a:r>
              <a:rPr lang="en-US" dirty="0">
                <a:solidFill>
                  <a:schemeClr val="dk1"/>
                </a:solidFill>
              </a:rPr>
              <a:t>It is normal and is part of getting adapted to a new place.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273af215290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273af215290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Digging deeper explores part 3 of the podcast, which often deals with the psychology of the theme (an empirical understanding based on brain-mind science). It gives educators the option of going in to greater intellectual depth and detail. This section can make clearer the science behind the main ideas and insights.</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2e52d6f63ab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2e52d6f63ab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3298cc6c4a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3298cc6c4a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27135174846_0_6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27135174846_0_6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dirty="0">
                <a:solidFill>
                  <a:schemeClr val="dk1"/>
                </a:solidFill>
              </a:rPr>
              <a:t>Correct answer: (c) </a:t>
            </a:r>
            <a:r>
              <a:rPr lang="en-US" dirty="0">
                <a:solidFill>
                  <a:schemeClr val="dk1"/>
                </a:solidFill>
              </a:rPr>
              <a:t>Going to the supermarket in a foreign country or a new </a:t>
            </a:r>
            <a:r>
              <a:rPr lang="en-US" dirty="0" err="1">
                <a:solidFill>
                  <a:schemeClr val="dk1"/>
                </a:solidFill>
              </a:rPr>
              <a:t>neighbourhood</a:t>
            </a:r>
            <a:endParaRPr lang="en-US" dirty="0">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2e6bceac648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2e6bceac64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3298cc6c4a9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3298cc6c4a9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dirty="0">
                <a:solidFill>
                  <a:schemeClr val="dk1"/>
                </a:solidFill>
              </a:rPr>
              <a:t>Correct answer: (b): </a:t>
            </a:r>
            <a:r>
              <a:rPr lang="en-US" dirty="0">
                <a:solidFill>
                  <a:schemeClr val="dk1"/>
                </a:solidFill>
              </a:rPr>
              <a:t>It happens when we are stressed by changes to our environment</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273af215290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273af215290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This section encourages learners to reflect and share their experiences. This can include exploring the implications of the theme. </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3298cc6c4a9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6" name="Google Shape;296;g3298cc6c4a9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3298cc6c4a9_0_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4" name="Google Shape;304;g3298cc6c4a9_0_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3298cc6c4a9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2" name="Google Shape;312;g3298cc6c4a9_0_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a:extLst>
            <a:ext uri="{FF2B5EF4-FFF2-40B4-BE49-F238E27FC236}">
              <a16:creationId xmlns:a16="http://schemas.microsoft.com/office/drawing/2014/main" id="{2379F773-875E-6010-8143-B893FB2693F1}"/>
            </a:ext>
          </a:extLst>
        </p:cNvPr>
        <p:cNvGrpSpPr/>
        <p:nvPr/>
      </p:nvGrpSpPr>
      <p:grpSpPr>
        <a:xfrm>
          <a:off x="0" y="0"/>
          <a:ext cx="0" cy="0"/>
          <a:chOff x="0" y="0"/>
          <a:chExt cx="0" cy="0"/>
        </a:xfrm>
      </p:grpSpPr>
      <p:sp>
        <p:nvSpPr>
          <p:cNvPr id="51" name="Google Shape;51;p:notes">
            <a:extLst>
              <a:ext uri="{FF2B5EF4-FFF2-40B4-BE49-F238E27FC236}">
                <a16:creationId xmlns:a16="http://schemas.microsoft.com/office/drawing/2014/main" id="{302E6961-776B-B1B1-FBD9-6E4A465F31DE}"/>
              </a:ext>
            </a:extLst>
          </p:cNvPr>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a:extLst>
              <a:ext uri="{FF2B5EF4-FFF2-40B4-BE49-F238E27FC236}">
                <a16:creationId xmlns:a16="http://schemas.microsoft.com/office/drawing/2014/main" id="{0B49D259-8304-ED76-BCC0-4F7A71398A6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1452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273af21529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273af21529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24e5892754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 name="Google Shape;82;g324e5892754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324e5892754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g324e5892754_0_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24e5892754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9" name="Google Shape;99;g324e5892754_0_10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Key themes (Themes corresponding to the three parts of the podcast. Use the part titles) This gives listeners an idea of the overall structure of the podcast and the themes they can expect to learn about.</a:t>
            </a:r>
            <a:endParaRPr>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273c40ab1e9_0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273c40ab1e9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This section introduces the core theme of the episode. It provides educators a way to introduce the overall theme (e.g. active learner schema).</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24e5892754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4" name="Google Shape;114;g324e5892754_0_1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hyperlink" Target="https://japanintercultural.org/deep-culture-podcast-education-materials/"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3.jpg"/><Relationship Id="rId4" Type="http://schemas.openxmlformats.org/officeDocument/2006/relationships/hyperlink" Target="mailto:info@japanintercultural.or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hyperlink" Target="https://japanintercultural.org/podcast/episode-18-culture-shock/" TargetMode="External"/><Relationship Id="rId7"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japanintercultural.org/wp-content/uploads/2022/02/S02E18_CultureShock_Transcript.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3.jp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0" y="1882650"/>
            <a:ext cx="9144000" cy="2020500"/>
          </a:xfrm>
          <a:prstGeom prst="rect">
            <a:avLst/>
          </a:prstGeom>
          <a:solidFill>
            <a:schemeClr val="accent4"/>
          </a:solidFill>
        </p:spPr>
        <p:txBody>
          <a:bodyPr spcFirstLastPara="1" wrap="square" lIns="91425" tIns="91425" rIns="91425" bIns="91425" anchor="ctr" anchorCtr="0">
            <a:normAutofit/>
          </a:bodyPr>
          <a:lstStyle/>
          <a:p>
            <a:pPr marL="0" lvl="0" indent="0" algn="ctr" rtl="0">
              <a:spcBef>
                <a:spcPts val="0"/>
              </a:spcBef>
              <a:spcAft>
                <a:spcPts val="0"/>
              </a:spcAft>
              <a:buNone/>
            </a:pPr>
            <a:r>
              <a:rPr lang="en"/>
              <a:t>Deep Culture Podcast </a:t>
            </a:r>
            <a:endParaRPr/>
          </a:p>
          <a:p>
            <a:pPr marL="0" lvl="0" indent="0" algn="ctr" rtl="0">
              <a:spcBef>
                <a:spcPts val="0"/>
              </a:spcBef>
              <a:spcAft>
                <a:spcPts val="0"/>
              </a:spcAft>
              <a:buNone/>
            </a:pPr>
            <a:r>
              <a:rPr lang="en" sz="3700"/>
              <a:t>Episode 18 – Culture Shock</a:t>
            </a:r>
            <a:endParaRPr sz="1900"/>
          </a:p>
        </p:txBody>
      </p:sp>
      <p:pic>
        <p:nvPicPr>
          <p:cNvPr id="55" name="Google Shape;55;p13"/>
          <p:cNvPicPr preferRelativeResize="0"/>
          <p:nvPr/>
        </p:nvPicPr>
        <p:blipFill rotWithShape="1">
          <a:blip r:embed="rId3">
            <a:alphaModFix/>
          </a:blip>
          <a:srcRect l="26371" t="21632" r="27978" b="27788"/>
          <a:stretch/>
        </p:blipFill>
        <p:spPr>
          <a:xfrm>
            <a:off x="7574800" y="0"/>
            <a:ext cx="1484801" cy="1583450"/>
          </a:xfrm>
          <a:prstGeom prst="rect">
            <a:avLst/>
          </a:prstGeom>
          <a:noFill/>
          <a:ln>
            <a:noFill/>
          </a:ln>
        </p:spPr>
      </p:pic>
      <p:pic>
        <p:nvPicPr>
          <p:cNvPr id="56" name="Google Shape;56;p13"/>
          <p:cNvPicPr preferRelativeResize="0"/>
          <p:nvPr/>
        </p:nvPicPr>
        <p:blipFill rotWithShape="1">
          <a:blip r:embed="rId4">
            <a:alphaModFix/>
          </a:blip>
          <a:srcRect b="7054"/>
          <a:stretch/>
        </p:blipFill>
        <p:spPr>
          <a:xfrm>
            <a:off x="0" y="56475"/>
            <a:ext cx="3996525" cy="1142475"/>
          </a:xfrm>
          <a:prstGeom prst="rect">
            <a:avLst/>
          </a:prstGeom>
          <a:noFill/>
          <a:ln>
            <a:noFill/>
          </a:ln>
        </p:spPr>
      </p:pic>
      <p:sp>
        <p:nvSpPr>
          <p:cNvPr id="57" name="Google Shape;57;p13"/>
          <p:cNvSpPr txBox="1"/>
          <p:nvPr/>
        </p:nvSpPr>
        <p:spPr>
          <a:xfrm>
            <a:off x="0" y="4631425"/>
            <a:ext cx="9059400" cy="35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a:solidFill>
                  <a:schemeClr val="dk2"/>
                </a:solidFill>
                <a:latin typeface="Calibri"/>
                <a:ea typeface="Calibri"/>
                <a:cs typeface="Calibri"/>
                <a:sym typeface="Calibri"/>
              </a:rPr>
              <a:t>Open source teaching materials to be used with the Deep Culture podcast</a:t>
            </a:r>
            <a:endParaRPr sz="1500">
              <a:solidFill>
                <a:schemeClr val="dk2"/>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2"/>
          <p:cNvSpPr txBox="1">
            <a:spLocks noGrp="1"/>
          </p:cNvSpPr>
          <p:nvPr>
            <p:ph type="title"/>
          </p:nvPr>
        </p:nvSpPr>
        <p:spPr>
          <a:xfrm>
            <a:off x="311850" y="445025"/>
            <a:ext cx="7481400" cy="572700"/>
          </a:xfrm>
          <a:prstGeom prst="rect">
            <a:avLst/>
          </a:prstGeom>
          <a:solidFill>
            <a:schemeClr val="accent4"/>
          </a:solid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Quick Understanding</a:t>
            </a:r>
            <a:endParaRPr/>
          </a:p>
        </p:txBody>
      </p:sp>
      <p:sp>
        <p:nvSpPr>
          <p:cNvPr id="127" name="Google Shape;127;p22"/>
          <p:cNvSpPr txBox="1">
            <a:spLocks noGrp="1"/>
          </p:cNvSpPr>
          <p:nvPr>
            <p:ph type="body" idx="1"/>
          </p:nvPr>
        </p:nvSpPr>
        <p:spPr>
          <a:xfrm>
            <a:off x="311700" y="12998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endParaRPr sz="2200">
              <a:solidFill>
                <a:schemeClr val="dk1"/>
              </a:solidFill>
            </a:endParaRPr>
          </a:p>
          <a:p>
            <a:pPr marL="0" lvl="0" indent="0" algn="l" rtl="0">
              <a:lnSpc>
                <a:spcPct val="115000"/>
              </a:lnSpc>
              <a:spcBef>
                <a:spcPts val="0"/>
              </a:spcBef>
              <a:spcAft>
                <a:spcPts val="0"/>
              </a:spcAft>
              <a:buSzPts val="1800"/>
              <a:buNone/>
            </a:pPr>
            <a:endParaRPr sz="2200">
              <a:solidFill>
                <a:schemeClr val="dk1"/>
              </a:solidFill>
            </a:endParaRPr>
          </a:p>
          <a:p>
            <a:pPr marL="0" lvl="0" indent="0" algn="l" rtl="0">
              <a:lnSpc>
                <a:spcPct val="115000"/>
              </a:lnSpc>
              <a:spcBef>
                <a:spcPts val="0"/>
              </a:spcBef>
              <a:spcAft>
                <a:spcPts val="0"/>
              </a:spcAft>
              <a:buSzPts val="1800"/>
              <a:buNone/>
            </a:pPr>
            <a:r>
              <a:rPr lang="en" sz="2200">
                <a:solidFill>
                  <a:schemeClr val="dk1"/>
                </a:solidFill>
              </a:rPr>
              <a:t>1.  Why did Ishita react strongly to the “grey Saturday afternoon in March” when she was in France? </a:t>
            </a:r>
            <a:endParaRPr sz="2200">
              <a:solidFill>
                <a:schemeClr val="dk1"/>
              </a:solidFill>
            </a:endParaRPr>
          </a:p>
          <a:p>
            <a:pPr marL="0" lvl="0" indent="0" algn="l" rtl="0">
              <a:lnSpc>
                <a:spcPct val="115000"/>
              </a:lnSpc>
              <a:spcBef>
                <a:spcPts val="0"/>
              </a:spcBef>
              <a:spcAft>
                <a:spcPts val="0"/>
              </a:spcAft>
              <a:buSzPts val="1800"/>
              <a:buNone/>
            </a:pPr>
            <a:endParaRPr sz="2200">
              <a:solidFill>
                <a:schemeClr val="dk1"/>
              </a:solidFill>
            </a:endParaRPr>
          </a:p>
          <a:p>
            <a:pPr marL="0" lvl="0" indent="0" algn="l" rtl="0">
              <a:lnSpc>
                <a:spcPct val="115000"/>
              </a:lnSpc>
              <a:spcBef>
                <a:spcPts val="0"/>
              </a:spcBef>
              <a:spcAft>
                <a:spcPts val="0"/>
              </a:spcAft>
              <a:buSzPts val="1800"/>
              <a:buNone/>
            </a:pPr>
            <a:r>
              <a:rPr lang="en" sz="2200">
                <a:solidFill>
                  <a:schemeClr val="dk1"/>
                </a:solidFill>
              </a:rPr>
              <a:t>2. Why did Ishita cry?</a:t>
            </a:r>
            <a:endParaRPr sz="2200"/>
          </a:p>
          <a:p>
            <a:pPr marL="0" lvl="0" indent="0" algn="l" rtl="0">
              <a:lnSpc>
                <a:spcPct val="115000"/>
              </a:lnSpc>
              <a:spcBef>
                <a:spcPts val="1200"/>
              </a:spcBef>
              <a:spcAft>
                <a:spcPts val="0"/>
              </a:spcAft>
              <a:buSzPts val="1800"/>
              <a:buNone/>
            </a:pPr>
            <a:endParaRPr sz="2200"/>
          </a:p>
          <a:p>
            <a:pPr marL="0" lvl="0" indent="0" algn="l" rtl="0">
              <a:lnSpc>
                <a:spcPct val="115000"/>
              </a:lnSpc>
              <a:spcBef>
                <a:spcPts val="1200"/>
              </a:spcBef>
              <a:spcAft>
                <a:spcPts val="1200"/>
              </a:spcAft>
              <a:buSzPts val="1800"/>
              <a:buNone/>
            </a:pPr>
            <a:endParaRPr sz="2200"/>
          </a:p>
        </p:txBody>
      </p:sp>
      <p:pic>
        <p:nvPicPr>
          <p:cNvPr id="128" name="Google Shape;128;p22"/>
          <p:cNvPicPr preferRelativeResize="0"/>
          <p:nvPr/>
        </p:nvPicPr>
        <p:blipFill rotWithShape="1">
          <a:blip r:embed="rId3">
            <a:alphaModFix/>
          </a:blip>
          <a:srcRect l="26368" t="21633" r="27979" b="27784"/>
          <a:stretch/>
        </p:blipFill>
        <p:spPr>
          <a:xfrm>
            <a:off x="8105280" y="0"/>
            <a:ext cx="954319" cy="1017726"/>
          </a:xfrm>
          <a:prstGeom prst="rect">
            <a:avLst/>
          </a:prstGeom>
          <a:noFill/>
          <a:ln>
            <a:noFill/>
          </a:ln>
        </p:spPr>
      </p:pic>
      <p:pic>
        <p:nvPicPr>
          <p:cNvPr id="129" name="Google Shape;129;p22"/>
          <p:cNvPicPr preferRelativeResize="0"/>
          <p:nvPr/>
        </p:nvPicPr>
        <p:blipFill>
          <a:blip r:embed="rId4">
            <a:alphaModFix/>
          </a:blip>
          <a:stretch>
            <a:fillRect/>
          </a:stretch>
        </p:blipFill>
        <p:spPr>
          <a:xfrm>
            <a:off x="8105275" y="4332020"/>
            <a:ext cx="954325" cy="81148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3"/>
          <p:cNvSpPr txBox="1">
            <a:spLocks noGrp="1"/>
          </p:cNvSpPr>
          <p:nvPr>
            <p:ph type="title"/>
          </p:nvPr>
        </p:nvSpPr>
        <p:spPr>
          <a:xfrm>
            <a:off x="311850" y="445025"/>
            <a:ext cx="7481400" cy="572700"/>
          </a:xfrm>
          <a:prstGeom prst="rect">
            <a:avLst/>
          </a:prstGeom>
          <a:solidFill>
            <a:schemeClr val="accent4"/>
          </a:solid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Share your thoughts . . . </a:t>
            </a:r>
            <a:endParaRPr/>
          </a:p>
        </p:txBody>
      </p:sp>
      <p:sp>
        <p:nvSpPr>
          <p:cNvPr id="135" name="Google Shape;135;p23"/>
          <p:cNvSpPr txBox="1">
            <a:spLocks noGrp="1"/>
          </p:cNvSpPr>
          <p:nvPr>
            <p:ph type="body" idx="1"/>
          </p:nvPr>
        </p:nvSpPr>
        <p:spPr>
          <a:xfrm>
            <a:off x="311700" y="12998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Clr>
                <a:schemeClr val="dk1"/>
              </a:buClr>
              <a:buSzPts val="1100"/>
              <a:buFont typeface="Arial"/>
              <a:buNone/>
            </a:pPr>
            <a:endParaRPr sz="2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2200">
                <a:solidFill>
                  <a:schemeClr val="dk1"/>
                </a:solidFill>
              </a:rPr>
              <a:t>1. When have you felt </a:t>
            </a:r>
            <a:r>
              <a:rPr lang="en" sz="2200">
                <a:solidFill>
                  <a:schemeClr val="accent2"/>
                </a:solidFill>
              </a:rPr>
              <a:t>surprise or</a:t>
            </a:r>
            <a:r>
              <a:rPr lang="en" sz="2200">
                <a:solidFill>
                  <a:srgbClr val="0000FF"/>
                </a:solidFill>
              </a:rPr>
              <a:t> </a:t>
            </a:r>
            <a:r>
              <a:rPr lang="en" sz="2200">
                <a:solidFill>
                  <a:schemeClr val="dk1"/>
                </a:solidFill>
              </a:rPr>
              <a:t>shock from experiencing something different from what you are used to? What happened? How did you feel?</a:t>
            </a:r>
            <a:endParaRPr sz="22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22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sz="2200">
                <a:solidFill>
                  <a:schemeClr val="dk1"/>
                </a:solidFill>
              </a:rPr>
              <a:t>2. What happened afterwards? Did you grow out of the feeling or did it continue? How did you feel?</a:t>
            </a:r>
            <a:endParaRPr sz="2200">
              <a:solidFill>
                <a:schemeClr val="dk1"/>
              </a:solidFill>
            </a:endParaRPr>
          </a:p>
        </p:txBody>
      </p:sp>
      <p:pic>
        <p:nvPicPr>
          <p:cNvPr id="136" name="Google Shape;136;p23"/>
          <p:cNvPicPr preferRelativeResize="0"/>
          <p:nvPr/>
        </p:nvPicPr>
        <p:blipFill rotWithShape="1">
          <a:blip r:embed="rId3">
            <a:alphaModFix/>
          </a:blip>
          <a:srcRect l="26368" t="21633" r="27979" b="27784"/>
          <a:stretch/>
        </p:blipFill>
        <p:spPr>
          <a:xfrm>
            <a:off x="8105280" y="0"/>
            <a:ext cx="954319" cy="1017726"/>
          </a:xfrm>
          <a:prstGeom prst="rect">
            <a:avLst/>
          </a:prstGeom>
          <a:noFill/>
          <a:ln>
            <a:noFill/>
          </a:ln>
        </p:spPr>
      </p:pic>
      <p:pic>
        <p:nvPicPr>
          <p:cNvPr id="137" name="Google Shape;137;p23"/>
          <p:cNvPicPr preferRelativeResize="0"/>
          <p:nvPr/>
        </p:nvPicPr>
        <p:blipFill>
          <a:blip r:embed="rId4">
            <a:alphaModFix/>
          </a:blip>
          <a:stretch>
            <a:fillRect/>
          </a:stretch>
        </p:blipFill>
        <p:spPr>
          <a:xfrm>
            <a:off x="8105275" y="4332020"/>
            <a:ext cx="954325" cy="81148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4"/>
          <p:cNvSpPr txBox="1">
            <a:spLocks noGrp="1"/>
          </p:cNvSpPr>
          <p:nvPr>
            <p:ph type="title"/>
          </p:nvPr>
        </p:nvSpPr>
        <p:spPr>
          <a:xfrm>
            <a:off x="1520250" y="1330500"/>
            <a:ext cx="6103500" cy="2482500"/>
          </a:xfrm>
          <a:prstGeom prst="rect">
            <a:avLst/>
          </a:prstGeom>
          <a:solidFill>
            <a:schemeClr val="accent4"/>
          </a:solidFill>
        </p:spPr>
        <p:txBody>
          <a:bodyPr spcFirstLastPara="1" wrap="square" lIns="91425" tIns="91425" rIns="91425" bIns="91425" anchor="ctr" anchorCtr="0">
            <a:normAutofit/>
          </a:bodyPr>
          <a:lstStyle/>
          <a:p>
            <a:pPr marL="0" lvl="0" indent="0" algn="ctr" rtl="0">
              <a:spcBef>
                <a:spcPts val="0"/>
              </a:spcBef>
              <a:spcAft>
                <a:spcPts val="0"/>
              </a:spcAft>
              <a:buNone/>
            </a:pPr>
            <a:r>
              <a:rPr lang="en" sz="3500" b="1"/>
              <a:t>Part 1: Surprise, Stress and Shock</a:t>
            </a:r>
            <a:endParaRPr sz="3500" b="1"/>
          </a:p>
          <a:p>
            <a:pPr marL="0" lvl="0" indent="0" algn="ctr" rtl="0">
              <a:spcBef>
                <a:spcPts val="0"/>
              </a:spcBef>
              <a:spcAft>
                <a:spcPts val="0"/>
              </a:spcAft>
              <a:buNone/>
            </a:pPr>
            <a:r>
              <a:rPr lang="en" sz="3500"/>
              <a:t>Key ideas / insights</a:t>
            </a:r>
            <a:endParaRPr sz="3500"/>
          </a:p>
        </p:txBody>
      </p:sp>
      <p:pic>
        <p:nvPicPr>
          <p:cNvPr id="143" name="Google Shape;143;p24"/>
          <p:cNvPicPr preferRelativeResize="0"/>
          <p:nvPr/>
        </p:nvPicPr>
        <p:blipFill rotWithShape="1">
          <a:blip r:embed="rId3">
            <a:alphaModFix/>
          </a:blip>
          <a:srcRect l="26371" t="21632" r="27978" b="27788"/>
          <a:stretch/>
        </p:blipFill>
        <p:spPr>
          <a:xfrm>
            <a:off x="8105280" y="0"/>
            <a:ext cx="954319" cy="1017726"/>
          </a:xfrm>
          <a:prstGeom prst="rect">
            <a:avLst/>
          </a:prstGeom>
          <a:noFill/>
          <a:ln>
            <a:noFill/>
          </a:ln>
        </p:spPr>
      </p:pic>
      <p:pic>
        <p:nvPicPr>
          <p:cNvPr id="144" name="Google Shape;144;p24"/>
          <p:cNvPicPr preferRelativeResize="0"/>
          <p:nvPr/>
        </p:nvPicPr>
        <p:blipFill>
          <a:blip r:embed="rId4">
            <a:alphaModFix/>
          </a:blip>
          <a:stretch>
            <a:fillRect/>
          </a:stretch>
        </p:blipFill>
        <p:spPr>
          <a:xfrm>
            <a:off x="8105275" y="4332020"/>
            <a:ext cx="954325" cy="81148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5"/>
          <p:cNvSpPr txBox="1">
            <a:spLocks noGrp="1"/>
          </p:cNvSpPr>
          <p:nvPr>
            <p:ph type="title"/>
          </p:nvPr>
        </p:nvSpPr>
        <p:spPr>
          <a:xfrm>
            <a:off x="311850" y="445025"/>
            <a:ext cx="7481400" cy="572700"/>
          </a:xfrm>
          <a:prstGeom prst="rect">
            <a:avLst/>
          </a:prstGeom>
          <a:solidFill>
            <a:schemeClr val="accent4"/>
          </a:solid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Key idea: What is Culture Shock?</a:t>
            </a:r>
            <a:endParaRPr/>
          </a:p>
          <a:p>
            <a:pPr marL="0" lvl="0" indent="0" algn="l" rtl="0">
              <a:lnSpc>
                <a:spcPct val="100000"/>
              </a:lnSpc>
              <a:spcBef>
                <a:spcPts val="0"/>
              </a:spcBef>
              <a:spcAft>
                <a:spcPts val="0"/>
              </a:spcAft>
              <a:buSzPct val="111111"/>
              <a:buNone/>
            </a:pPr>
            <a:endParaRPr/>
          </a:p>
        </p:txBody>
      </p:sp>
      <p:sp>
        <p:nvSpPr>
          <p:cNvPr id="150" name="Google Shape;150;p2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endParaRPr/>
          </a:p>
          <a:p>
            <a:pPr marL="0" lvl="0" indent="0" algn="l" rtl="0">
              <a:spcBef>
                <a:spcPts val="1200"/>
              </a:spcBef>
              <a:spcAft>
                <a:spcPts val="0"/>
              </a:spcAft>
              <a:buClr>
                <a:schemeClr val="dk1"/>
              </a:buClr>
              <a:buSzPts val="1800"/>
              <a:buFont typeface="Arial"/>
              <a:buNone/>
            </a:pPr>
            <a:r>
              <a:rPr lang="en">
                <a:solidFill>
                  <a:schemeClr val="dk1"/>
                </a:solidFill>
              </a:rPr>
              <a:t>(00:02:25)</a:t>
            </a:r>
            <a:endParaRPr b="1">
              <a:solidFill>
                <a:schemeClr val="dk1"/>
              </a:solidFill>
            </a:endParaRPr>
          </a:p>
          <a:p>
            <a:pPr marL="0" lvl="0" indent="0" algn="l" rtl="0">
              <a:lnSpc>
                <a:spcPct val="115000"/>
              </a:lnSpc>
              <a:spcBef>
                <a:spcPts val="1200"/>
              </a:spcBef>
              <a:spcAft>
                <a:spcPts val="0"/>
              </a:spcAft>
              <a:buSzPts val="1800"/>
              <a:buNone/>
            </a:pPr>
            <a:r>
              <a:rPr lang="en" sz="2100" b="1">
                <a:solidFill>
                  <a:schemeClr val="dk1"/>
                </a:solidFill>
              </a:rPr>
              <a:t>Culture Shock</a:t>
            </a:r>
            <a:r>
              <a:rPr lang="en" sz="2100">
                <a:solidFill>
                  <a:schemeClr val="dk1"/>
                </a:solidFill>
              </a:rPr>
              <a:t>: “The feeling of disorientation experienced by someone who is suddenly subjected to an unfamiliar culture, way of life or set of attitudes.”</a:t>
            </a:r>
            <a:endParaRPr/>
          </a:p>
          <a:p>
            <a:pPr marL="0" lvl="0" indent="0" algn="l" rtl="0">
              <a:lnSpc>
                <a:spcPct val="115000"/>
              </a:lnSpc>
              <a:spcBef>
                <a:spcPts val="1200"/>
              </a:spcBef>
              <a:spcAft>
                <a:spcPts val="0"/>
              </a:spcAft>
              <a:buSzPts val="1800"/>
              <a:buNone/>
            </a:pPr>
            <a:endParaRPr/>
          </a:p>
          <a:p>
            <a:pPr marL="0" lvl="0" indent="0" algn="l" rtl="0">
              <a:lnSpc>
                <a:spcPct val="115000"/>
              </a:lnSpc>
              <a:spcBef>
                <a:spcPts val="1200"/>
              </a:spcBef>
              <a:spcAft>
                <a:spcPts val="0"/>
              </a:spcAft>
              <a:buSzPts val="1800"/>
              <a:buNone/>
            </a:pPr>
            <a:endParaRPr/>
          </a:p>
          <a:p>
            <a:pPr marL="0" lvl="0" indent="0" algn="l" rtl="0">
              <a:lnSpc>
                <a:spcPct val="115000"/>
              </a:lnSpc>
              <a:spcBef>
                <a:spcPts val="1200"/>
              </a:spcBef>
              <a:spcAft>
                <a:spcPts val="1200"/>
              </a:spcAft>
              <a:buSzPts val="1800"/>
              <a:buNone/>
            </a:pPr>
            <a:endParaRPr/>
          </a:p>
        </p:txBody>
      </p:sp>
      <p:pic>
        <p:nvPicPr>
          <p:cNvPr id="151" name="Google Shape;151;p25"/>
          <p:cNvPicPr preferRelativeResize="0"/>
          <p:nvPr/>
        </p:nvPicPr>
        <p:blipFill rotWithShape="1">
          <a:blip r:embed="rId3">
            <a:alphaModFix/>
          </a:blip>
          <a:srcRect l="26368" t="21633" r="27979" b="27784"/>
          <a:stretch/>
        </p:blipFill>
        <p:spPr>
          <a:xfrm>
            <a:off x="8105280" y="0"/>
            <a:ext cx="954319" cy="1017726"/>
          </a:xfrm>
          <a:prstGeom prst="rect">
            <a:avLst/>
          </a:prstGeom>
          <a:noFill/>
          <a:ln>
            <a:noFill/>
          </a:ln>
        </p:spPr>
      </p:pic>
      <p:pic>
        <p:nvPicPr>
          <p:cNvPr id="152" name="Google Shape;152;p25"/>
          <p:cNvPicPr preferRelativeResize="0"/>
          <p:nvPr/>
        </p:nvPicPr>
        <p:blipFill>
          <a:blip r:embed="rId4">
            <a:alphaModFix/>
          </a:blip>
          <a:stretch>
            <a:fillRect/>
          </a:stretch>
        </p:blipFill>
        <p:spPr>
          <a:xfrm>
            <a:off x="8105275" y="4332020"/>
            <a:ext cx="954325" cy="81148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6"/>
          <p:cNvSpPr txBox="1">
            <a:spLocks noGrp="1"/>
          </p:cNvSpPr>
          <p:nvPr>
            <p:ph type="body" idx="1"/>
          </p:nvPr>
        </p:nvSpPr>
        <p:spPr>
          <a:xfrm>
            <a:off x="311700" y="1017725"/>
            <a:ext cx="8520600" cy="3888000"/>
          </a:xfrm>
          <a:prstGeom prst="rect">
            <a:avLst/>
          </a:prstGeom>
          <a:noFill/>
          <a:ln>
            <a:noFill/>
          </a:ln>
        </p:spPr>
        <p:txBody>
          <a:bodyPr spcFirstLastPara="1" wrap="square" lIns="91425" tIns="91425" rIns="91425" bIns="91425" anchor="t" anchorCtr="0">
            <a:normAutofit/>
          </a:bodyPr>
          <a:lstStyle/>
          <a:p>
            <a:pPr marL="0" lvl="0" indent="0" algn="l" rtl="0">
              <a:spcBef>
                <a:spcPts val="0"/>
              </a:spcBef>
              <a:spcAft>
                <a:spcPts val="0"/>
              </a:spcAft>
              <a:buSzPts val="1800"/>
              <a:buNone/>
            </a:pPr>
            <a:r>
              <a:rPr lang="en" sz="1700">
                <a:solidFill>
                  <a:schemeClr val="dk1"/>
                </a:solidFill>
              </a:rPr>
              <a:t>(00:05:39)</a:t>
            </a:r>
            <a:endParaRPr sz="1700" i="1"/>
          </a:p>
          <a:p>
            <a:pPr marL="0" lvl="0" indent="0" algn="l" rtl="0">
              <a:lnSpc>
                <a:spcPct val="115000"/>
              </a:lnSpc>
              <a:spcBef>
                <a:spcPts val="0"/>
              </a:spcBef>
              <a:spcAft>
                <a:spcPts val="0"/>
              </a:spcAft>
              <a:buSzPts val="1800"/>
              <a:buNone/>
            </a:pPr>
            <a:r>
              <a:rPr lang="en" i="1"/>
              <a:t>“</a:t>
            </a:r>
            <a:r>
              <a:rPr lang="en">
                <a:solidFill>
                  <a:schemeClr val="dk1"/>
                </a:solidFill>
              </a:rPr>
              <a:t>Culture shock is caused by the anxiety that results from losing all our familiar signs and symbols of social intercourse. The thousand and one ways in which we orient ourselves to the situations of daily life. When to shake hands and what to say when we meet people, these cues may be words, gestures, facial expressions, customs, or norms.”</a:t>
            </a:r>
            <a:r>
              <a:rPr lang="en" i="1">
                <a:solidFill>
                  <a:schemeClr val="dk1"/>
                </a:solidFill>
              </a:rPr>
              <a:t> </a:t>
            </a:r>
            <a:endParaRPr i="1">
              <a:solidFill>
                <a:schemeClr val="dk1"/>
              </a:solidFill>
            </a:endParaRPr>
          </a:p>
          <a:p>
            <a:pPr marL="0" lvl="0" indent="0" algn="l" rtl="0">
              <a:lnSpc>
                <a:spcPct val="115000"/>
              </a:lnSpc>
              <a:spcBef>
                <a:spcPts val="0"/>
              </a:spcBef>
              <a:spcAft>
                <a:spcPts val="0"/>
              </a:spcAft>
              <a:buSzPts val="1800"/>
              <a:buNone/>
            </a:pPr>
            <a:endParaRPr sz="1900" i="1">
              <a:solidFill>
                <a:schemeClr val="dk1"/>
              </a:solidFill>
            </a:endParaRPr>
          </a:p>
          <a:p>
            <a:pPr marL="457200" lvl="0" indent="-342900" algn="l" rtl="0">
              <a:lnSpc>
                <a:spcPct val="115000"/>
              </a:lnSpc>
              <a:spcBef>
                <a:spcPts val="1200"/>
              </a:spcBef>
              <a:spcAft>
                <a:spcPts val="0"/>
              </a:spcAft>
              <a:buClr>
                <a:schemeClr val="dk1"/>
              </a:buClr>
              <a:buSzPts val="1800"/>
              <a:buChar char="●"/>
            </a:pPr>
            <a:r>
              <a:rPr lang="en">
                <a:solidFill>
                  <a:schemeClr val="dk1"/>
                </a:solidFill>
              </a:rPr>
              <a:t>What causes culture shock?</a:t>
            </a:r>
            <a:endParaRPr>
              <a:solidFill>
                <a:schemeClr val="dk1"/>
              </a:solidFill>
            </a:endParaRPr>
          </a:p>
          <a:p>
            <a:pPr marL="457200" lvl="0" indent="-342900" algn="l" rtl="0">
              <a:lnSpc>
                <a:spcPct val="115000"/>
              </a:lnSpc>
              <a:spcBef>
                <a:spcPts val="0"/>
              </a:spcBef>
              <a:spcAft>
                <a:spcPts val="0"/>
              </a:spcAft>
              <a:buClr>
                <a:schemeClr val="dk1"/>
              </a:buClr>
              <a:buSzPts val="1800"/>
              <a:buChar char="●"/>
            </a:pPr>
            <a:r>
              <a:rPr lang="en">
                <a:solidFill>
                  <a:schemeClr val="dk1"/>
                </a:solidFill>
              </a:rPr>
              <a:t>What are some of the "thousand and one ways" the text refers to when describing how we orient ourselves in social situations?</a:t>
            </a:r>
            <a:endParaRPr>
              <a:solidFill>
                <a:schemeClr val="dk1"/>
              </a:solidFill>
            </a:endParaRPr>
          </a:p>
        </p:txBody>
      </p:sp>
      <p:pic>
        <p:nvPicPr>
          <p:cNvPr id="158" name="Google Shape;158;p26"/>
          <p:cNvPicPr preferRelativeResize="0"/>
          <p:nvPr/>
        </p:nvPicPr>
        <p:blipFill rotWithShape="1">
          <a:blip r:embed="rId3">
            <a:alphaModFix/>
          </a:blip>
          <a:srcRect l="26368" t="21633" r="27979" b="27784"/>
          <a:stretch/>
        </p:blipFill>
        <p:spPr>
          <a:xfrm>
            <a:off x="8105280" y="0"/>
            <a:ext cx="954319" cy="1017726"/>
          </a:xfrm>
          <a:prstGeom prst="rect">
            <a:avLst/>
          </a:prstGeom>
          <a:noFill/>
          <a:ln>
            <a:noFill/>
          </a:ln>
        </p:spPr>
      </p:pic>
      <p:sp>
        <p:nvSpPr>
          <p:cNvPr id="159" name="Google Shape;159;p26"/>
          <p:cNvSpPr txBox="1">
            <a:spLocks noGrp="1"/>
          </p:cNvSpPr>
          <p:nvPr>
            <p:ph type="title"/>
          </p:nvPr>
        </p:nvSpPr>
        <p:spPr>
          <a:xfrm>
            <a:off x="311700" y="222513"/>
            <a:ext cx="7481400" cy="572700"/>
          </a:xfrm>
          <a:prstGeom prst="rect">
            <a:avLst/>
          </a:prstGeom>
          <a:solidFill>
            <a:schemeClr val="accent4"/>
          </a:solid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Exploring key idea: What is Culture Shock?</a:t>
            </a:r>
            <a:endParaRPr/>
          </a:p>
        </p:txBody>
      </p:sp>
      <p:pic>
        <p:nvPicPr>
          <p:cNvPr id="160" name="Google Shape;160;p26"/>
          <p:cNvPicPr preferRelativeResize="0"/>
          <p:nvPr/>
        </p:nvPicPr>
        <p:blipFill>
          <a:blip r:embed="rId4">
            <a:alphaModFix/>
          </a:blip>
          <a:stretch>
            <a:fillRect/>
          </a:stretch>
        </p:blipFill>
        <p:spPr>
          <a:xfrm>
            <a:off x="8105275" y="4332020"/>
            <a:ext cx="954325" cy="81148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7"/>
          <p:cNvSpPr txBox="1">
            <a:spLocks noGrp="1"/>
          </p:cNvSpPr>
          <p:nvPr>
            <p:ph type="body" idx="1"/>
          </p:nvPr>
        </p:nvSpPr>
        <p:spPr>
          <a:xfrm>
            <a:off x="311700" y="1152475"/>
            <a:ext cx="8520600" cy="36435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1200"/>
              </a:spcBef>
              <a:spcAft>
                <a:spcPts val="0"/>
              </a:spcAft>
              <a:buSzPts val="1800"/>
              <a:buNone/>
            </a:pPr>
            <a:r>
              <a:rPr lang="en" sz="2000" dirty="0">
                <a:solidFill>
                  <a:schemeClr val="dk1"/>
                </a:solidFill>
              </a:rPr>
              <a:t>What is Culture Shock? </a:t>
            </a:r>
            <a:endParaRPr sz="2000" dirty="0">
              <a:solidFill>
                <a:schemeClr val="dk1"/>
              </a:solidFill>
            </a:endParaRPr>
          </a:p>
          <a:p>
            <a:pPr marL="0" lvl="0" indent="0" algn="l" rtl="0">
              <a:lnSpc>
                <a:spcPct val="115000"/>
              </a:lnSpc>
              <a:spcBef>
                <a:spcPts val="1200"/>
              </a:spcBef>
              <a:spcAft>
                <a:spcPts val="0"/>
              </a:spcAft>
              <a:buSzPts val="1800"/>
              <a:buNone/>
            </a:pPr>
            <a:r>
              <a:rPr lang="en" sz="2000" dirty="0">
                <a:solidFill>
                  <a:schemeClr val="dk1"/>
                </a:solidFill>
              </a:rPr>
              <a:t>a) Culture shock is the sense of excitement and curiosity experienced when exploring a new culture for the first time.</a:t>
            </a:r>
            <a:endParaRPr sz="2000" dirty="0">
              <a:solidFill>
                <a:schemeClr val="dk1"/>
              </a:solidFill>
            </a:endParaRPr>
          </a:p>
          <a:p>
            <a:pPr marL="0" lvl="0" indent="0" algn="l" rtl="0">
              <a:lnSpc>
                <a:spcPct val="115000"/>
              </a:lnSpc>
              <a:spcBef>
                <a:spcPts val="1200"/>
              </a:spcBef>
              <a:spcAft>
                <a:spcPts val="0"/>
              </a:spcAft>
              <a:buSzPts val="1800"/>
              <a:buNone/>
            </a:pPr>
            <a:r>
              <a:rPr lang="en" sz="2000" dirty="0">
                <a:solidFill>
                  <a:schemeClr val="dk1"/>
                </a:solidFill>
              </a:rPr>
              <a:t>b) Culture shock is the feeling of significant discomfort that results from losing familiar signs and symbols of social interaction.</a:t>
            </a:r>
            <a:endParaRPr sz="2000" dirty="0">
              <a:solidFill>
                <a:schemeClr val="dk1"/>
              </a:solidFill>
            </a:endParaRPr>
          </a:p>
          <a:p>
            <a:pPr marL="0" lvl="0" indent="0" algn="l" rtl="0">
              <a:lnSpc>
                <a:spcPct val="115000"/>
              </a:lnSpc>
              <a:spcBef>
                <a:spcPts val="1200"/>
              </a:spcBef>
              <a:spcAft>
                <a:spcPts val="1200"/>
              </a:spcAft>
              <a:buSzPts val="1800"/>
              <a:buNone/>
            </a:pPr>
            <a:r>
              <a:rPr lang="en" sz="2000" dirty="0">
                <a:solidFill>
                  <a:schemeClr val="dk1"/>
                </a:solidFill>
              </a:rPr>
              <a:t>c) Culture shock is the process of quickly adapting to and embracing the customs and traditions of a new culture.</a:t>
            </a:r>
            <a:endParaRPr sz="2000" dirty="0">
              <a:solidFill>
                <a:schemeClr val="dk1"/>
              </a:solidFill>
            </a:endParaRPr>
          </a:p>
        </p:txBody>
      </p:sp>
      <p:pic>
        <p:nvPicPr>
          <p:cNvPr id="166" name="Google Shape;166;p27"/>
          <p:cNvPicPr preferRelativeResize="0"/>
          <p:nvPr/>
        </p:nvPicPr>
        <p:blipFill rotWithShape="1">
          <a:blip r:embed="rId3">
            <a:alphaModFix/>
          </a:blip>
          <a:srcRect l="26368" t="21633" r="27979" b="27784"/>
          <a:stretch/>
        </p:blipFill>
        <p:spPr>
          <a:xfrm>
            <a:off x="8105280" y="0"/>
            <a:ext cx="954319" cy="1017726"/>
          </a:xfrm>
          <a:prstGeom prst="rect">
            <a:avLst/>
          </a:prstGeom>
          <a:noFill/>
          <a:ln>
            <a:noFill/>
          </a:ln>
        </p:spPr>
      </p:pic>
      <p:sp>
        <p:nvSpPr>
          <p:cNvPr id="167" name="Google Shape;167;p27"/>
          <p:cNvSpPr txBox="1">
            <a:spLocks noGrp="1"/>
          </p:cNvSpPr>
          <p:nvPr>
            <p:ph type="title"/>
          </p:nvPr>
        </p:nvSpPr>
        <p:spPr>
          <a:xfrm>
            <a:off x="311700" y="222513"/>
            <a:ext cx="7481400" cy="572700"/>
          </a:xfrm>
          <a:prstGeom prst="rect">
            <a:avLst/>
          </a:prstGeom>
          <a:solidFill>
            <a:schemeClr val="accent4"/>
          </a:solid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Check your understanding!</a:t>
            </a:r>
            <a:endParaRPr/>
          </a:p>
        </p:txBody>
      </p:sp>
      <p:pic>
        <p:nvPicPr>
          <p:cNvPr id="168" name="Google Shape;168;p27"/>
          <p:cNvPicPr preferRelativeResize="0"/>
          <p:nvPr/>
        </p:nvPicPr>
        <p:blipFill>
          <a:blip r:embed="rId4">
            <a:alphaModFix/>
          </a:blip>
          <a:stretch>
            <a:fillRect/>
          </a:stretch>
        </p:blipFill>
        <p:spPr>
          <a:xfrm>
            <a:off x="8105275" y="4332020"/>
            <a:ext cx="954325" cy="81148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8"/>
          <p:cNvSpPr txBox="1">
            <a:spLocks noGrp="1"/>
          </p:cNvSpPr>
          <p:nvPr>
            <p:ph type="title"/>
          </p:nvPr>
        </p:nvSpPr>
        <p:spPr>
          <a:xfrm>
            <a:off x="311850" y="445025"/>
            <a:ext cx="7481400" cy="572700"/>
          </a:xfrm>
          <a:prstGeom prst="rect">
            <a:avLst/>
          </a:prstGeom>
          <a:solidFill>
            <a:schemeClr val="accent4"/>
          </a:solid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2220"/>
              <a:t>Key insight: Culture Shock includes different experiences</a:t>
            </a:r>
            <a:endParaRPr sz="2220"/>
          </a:p>
          <a:p>
            <a:pPr marL="0" lvl="0" indent="0" algn="l" rtl="0">
              <a:lnSpc>
                <a:spcPct val="100000"/>
              </a:lnSpc>
              <a:spcBef>
                <a:spcPts val="0"/>
              </a:spcBef>
              <a:spcAft>
                <a:spcPts val="0"/>
              </a:spcAft>
              <a:buSzPts val="2800"/>
              <a:buNone/>
            </a:pPr>
            <a:endParaRPr sz="2520"/>
          </a:p>
        </p:txBody>
      </p:sp>
      <p:sp>
        <p:nvSpPr>
          <p:cNvPr id="174" name="Google Shape;174;p28"/>
          <p:cNvSpPr txBox="1">
            <a:spLocks noGrp="1"/>
          </p:cNvSpPr>
          <p:nvPr>
            <p:ph type="body" idx="1"/>
          </p:nvPr>
        </p:nvSpPr>
        <p:spPr>
          <a:xfrm>
            <a:off x="272375" y="1152475"/>
            <a:ext cx="8520600" cy="3416400"/>
          </a:xfrm>
          <a:prstGeom prst="rect">
            <a:avLst/>
          </a:prstGeom>
          <a:noFill/>
          <a:ln>
            <a:noFill/>
          </a:ln>
        </p:spPr>
        <p:txBody>
          <a:bodyPr spcFirstLastPara="1" wrap="square" lIns="91425" tIns="91425" rIns="91425" bIns="91425" anchor="t" anchorCtr="0">
            <a:normAutofit fontScale="92500" lnSpcReduction="10000"/>
          </a:bodyPr>
          <a:lstStyle/>
          <a:p>
            <a:pPr marL="0" lvl="0" indent="0" algn="l" rtl="0">
              <a:lnSpc>
                <a:spcPct val="115000"/>
              </a:lnSpc>
              <a:spcBef>
                <a:spcPts val="0"/>
              </a:spcBef>
              <a:spcAft>
                <a:spcPts val="0"/>
              </a:spcAft>
              <a:buClr>
                <a:schemeClr val="dk1"/>
              </a:buClr>
              <a:buSzPts val="1800"/>
              <a:buFont typeface="Arial"/>
              <a:buNone/>
            </a:pPr>
            <a:endParaRPr sz="1600" i="1"/>
          </a:p>
          <a:p>
            <a:pPr marL="0" lvl="0" indent="0" algn="l" rtl="0">
              <a:spcBef>
                <a:spcPts val="1200"/>
              </a:spcBef>
              <a:spcAft>
                <a:spcPts val="0"/>
              </a:spcAft>
              <a:buClr>
                <a:schemeClr val="dk1"/>
              </a:buClr>
              <a:buSzPts val="1800"/>
              <a:buFont typeface="Arial"/>
              <a:buNone/>
            </a:pPr>
            <a:r>
              <a:rPr lang="en" sz="1700">
                <a:solidFill>
                  <a:schemeClr val="dk1"/>
                </a:solidFill>
              </a:rPr>
              <a:t>(00:09:32)</a:t>
            </a:r>
            <a:endParaRPr sz="1700">
              <a:solidFill>
                <a:schemeClr val="dk1"/>
              </a:solidFill>
            </a:endParaRPr>
          </a:p>
          <a:p>
            <a:pPr marL="0" lvl="0" indent="0" algn="l" rtl="0">
              <a:lnSpc>
                <a:spcPct val="115000"/>
              </a:lnSpc>
              <a:spcBef>
                <a:spcPts val="1200"/>
              </a:spcBef>
              <a:spcAft>
                <a:spcPts val="0"/>
              </a:spcAft>
              <a:buClr>
                <a:schemeClr val="dk1"/>
              </a:buClr>
              <a:buSzPts val="1800"/>
              <a:buFont typeface="Arial"/>
              <a:buNone/>
            </a:pPr>
            <a:r>
              <a:rPr lang="en" sz="1700" b="1">
                <a:solidFill>
                  <a:schemeClr val="dk1"/>
                </a:solidFill>
              </a:rPr>
              <a:t>Joseph: </a:t>
            </a:r>
            <a:r>
              <a:rPr lang="en" sz="1700">
                <a:solidFill>
                  <a:schemeClr val="dk1"/>
                </a:solidFill>
              </a:rPr>
              <a:t>Culture shock his not one single thing. People’s situations and personalities are so different. It’s really hard to make generalizations or to predict how someone will react to being in a foreign environment.”</a:t>
            </a:r>
            <a:r>
              <a:rPr lang="en" sz="1700" b="1">
                <a:solidFill>
                  <a:schemeClr val="dk1"/>
                </a:solidFill>
              </a:rPr>
              <a:t> </a:t>
            </a:r>
            <a:endParaRPr sz="1700" b="1">
              <a:solidFill>
                <a:schemeClr val="dk1"/>
              </a:solidFill>
            </a:endParaRPr>
          </a:p>
          <a:p>
            <a:pPr marL="0" lvl="0" indent="0" algn="l" rtl="0">
              <a:lnSpc>
                <a:spcPct val="115000"/>
              </a:lnSpc>
              <a:spcBef>
                <a:spcPts val="1200"/>
              </a:spcBef>
              <a:spcAft>
                <a:spcPts val="0"/>
              </a:spcAft>
              <a:buClr>
                <a:schemeClr val="dk1"/>
              </a:buClr>
              <a:buSzPts val="1800"/>
              <a:buFont typeface="Arial"/>
              <a:buNone/>
            </a:pPr>
            <a:r>
              <a:rPr lang="en" sz="1700" b="1">
                <a:solidFill>
                  <a:schemeClr val="dk1"/>
                </a:solidFill>
              </a:rPr>
              <a:t>Ishita: </a:t>
            </a:r>
            <a:r>
              <a:rPr lang="en" sz="1700">
                <a:solidFill>
                  <a:schemeClr val="dk1"/>
                </a:solidFill>
              </a:rPr>
              <a:t>Culture shock is not simply when we go to a foreign country, it can happen any time when we have to adjust to a new environment.</a:t>
            </a:r>
            <a:endParaRPr sz="1700">
              <a:solidFill>
                <a:schemeClr val="dk1"/>
              </a:solidFill>
            </a:endParaRPr>
          </a:p>
          <a:p>
            <a:pPr marL="0" lvl="0" indent="0" algn="l" rtl="0">
              <a:lnSpc>
                <a:spcPct val="115000"/>
              </a:lnSpc>
              <a:spcBef>
                <a:spcPts val="1200"/>
              </a:spcBef>
              <a:spcAft>
                <a:spcPts val="0"/>
              </a:spcAft>
              <a:buClr>
                <a:schemeClr val="dk1"/>
              </a:buClr>
              <a:buSzPts val="1800"/>
              <a:buFont typeface="Arial"/>
              <a:buNone/>
            </a:pPr>
            <a:endParaRPr sz="1600" b="1"/>
          </a:p>
          <a:p>
            <a:pPr marL="0" lvl="0" indent="0" algn="l" rtl="0">
              <a:lnSpc>
                <a:spcPct val="115000"/>
              </a:lnSpc>
              <a:spcBef>
                <a:spcPts val="1200"/>
              </a:spcBef>
              <a:spcAft>
                <a:spcPts val="1200"/>
              </a:spcAft>
              <a:buClr>
                <a:schemeClr val="dk1"/>
              </a:buClr>
              <a:buSzPts val="1800"/>
              <a:buFont typeface="Arial"/>
              <a:buNone/>
            </a:pPr>
            <a:r>
              <a:rPr lang="en" sz="1600" b="1"/>
              <a:t> </a:t>
            </a:r>
            <a:endParaRPr sz="1600" b="1"/>
          </a:p>
        </p:txBody>
      </p:sp>
      <p:pic>
        <p:nvPicPr>
          <p:cNvPr id="175" name="Google Shape;175;p28"/>
          <p:cNvPicPr preferRelativeResize="0"/>
          <p:nvPr/>
        </p:nvPicPr>
        <p:blipFill rotWithShape="1">
          <a:blip r:embed="rId3">
            <a:alphaModFix/>
          </a:blip>
          <a:srcRect l="26374" t="21632" r="27972" b="27788"/>
          <a:stretch/>
        </p:blipFill>
        <p:spPr>
          <a:xfrm>
            <a:off x="8105280" y="0"/>
            <a:ext cx="954319" cy="1017726"/>
          </a:xfrm>
          <a:prstGeom prst="rect">
            <a:avLst/>
          </a:prstGeom>
          <a:noFill/>
          <a:ln>
            <a:noFill/>
          </a:ln>
        </p:spPr>
      </p:pic>
      <p:pic>
        <p:nvPicPr>
          <p:cNvPr id="176" name="Google Shape;176;p28"/>
          <p:cNvPicPr preferRelativeResize="0"/>
          <p:nvPr/>
        </p:nvPicPr>
        <p:blipFill>
          <a:blip r:embed="rId4">
            <a:alphaModFix/>
          </a:blip>
          <a:stretch>
            <a:fillRect/>
          </a:stretch>
        </p:blipFill>
        <p:spPr>
          <a:xfrm>
            <a:off x="8105275" y="4332020"/>
            <a:ext cx="954325" cy="81148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9"/>
          <p:cNvSpPr txBox="1">
            <a:spLocks noGrp="1"/>
          </p:cNvSpPr>
          <p:nvPr>
            <p:ph type="body" idx="1"/>
          </p:nvPr>
        </p:nvSpPr>
        <p:spPr>
          <a:xfrm>
            <a:off x="311700" y="1017725"/>
            <a:ext cx="7793700" cy="38880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1200"/>
              </a:spcBef>
              <a:spcAft>
                <a:spcPts val="0"/>
              </a:spcAft>
              <a:buSzPts val="1800"/>
              <a:buNone/>
            </a:pPr>
            <a:r>
              <a:rPr lang="en" sz="1600">
                <a:solidFill>
                  <a:schemeClr val="dk1"/>
                </a:solidFill>
              </a:rPr>
              <a:t>(08.27)</a:t>
            </a:r>
            <a:endParaRPr sz="1600">
              <a:solidFill>
                <a:schemeClr val="dk1"/>
              </a:solidFill>
            </a:endParaRPr>
          </a:p>
          <a:p>
            <a:pPr marL="0" lvl="0" indent="0" algn="l" rtl="0">
              <a:lnSpc>
                <a:spcPct val="100000"/>
              </a:lnSpc>
              <a:spcBef>
                <a:spcPts val="0"/>
              </a:spcBef>
              <a:spcAft>
                <a:spcPts val="0"/>
              </a:spcAft>
              <a:buSzPts val="1800"/>
              <a:buNone/>
            </a:pPr>
            <a:r>
              <a:rPr lang="en" sz="1600" b="1">
                <a:solidFill>
                  <a:schemeClr val="dk1"/>
                </a:solidFill>
              </a:rPr>
              <a:t>Ishita: </a:t>
            </a:r>
            <a:r>
              <a:rPr lang="en" sz="1600">
                <a:solidFill>
                  <a:schemeClr val="dk1"/>
                </a:solidFill>
              </a:rPr>
              <a:t>So Culture Surprise is when you start noticing cultural differences - it can be interesting, it can be surprising or stressful. It's like, “Wow, look at that!”</a:t>
            </a:r>
            <a:endParaRPr sz="1600">
              <a:solidFill>
                <a:schemeClr val="dk1"/>
              </a:solidFill>
            </a:endParaRPr>
          </a:p>
          <a:p>
            <a:pPr marL="0" lvl="0" indent="0" algn="l" rtl="0">
              <a:lnSpc>
                <a:spcPct val="100000"/>
              </a:lnSpc>
              <a:spcBef>
                <a:spcPts val="0"/>
              </a:spcBef>
              <a:spcAft>
                <a:spcPts val="0"/>
              </a:spcAft>
              <a:buSzPts val="1800"/>
              <a:buNone/>
            </a:pPr>
            <a:r>
              <a:rPr lang="en" sz="1600" b="1">
                <a:solidFill>
                  <a:schemeClr val="dk1"/>
                </a:solidFill>
              </a:rPr>
              <a:t>Joseph:</a:t>
            </a:r>
            <a:r>
              <a:rPr lang="en" sz="1600">
                <a:solidFill>
                  <a:schemeClr val="dk1"/>
                </a:solidFill>
              </a:rPr>
              <a:t> And then Culture Stress - that's the mental stress caused by the unfamiliar things in everyday life. So like, “How do I use this stupid ATM machine?” Because this ATM is different than the one back home, or maybe it doesn't have the language that I speak. And then Culture Shock is a kind of depression or mental tiredness, but there's no specific reason for it. It's just that our psychological batteries are low, this feeling of – “Could you just leave me alone?”</a:t>
            </a:r>
            <a:endParaRPr sz="1600">
              <a:solidFill>
                <a:schemeClr val="dk1"/>
              </a:solidFill>
            </a:endParaRPr>
          </a:p>
          <a:p>
            <a:pPr marL="0" lvl="0" indent="0" algn="l" rtl="0">
              <a:lnSpc>
                <a:spcPct val="115000"/>
              </a:lnSpc>
              <a:spcBef>
                <a:spcPts val="1200"/>
              </a:spcBef>
              <a:spcAft>
                <a:spcPts val="0"/>
              </a:spcAft>
              <a:buNone/>
            </a:pPr>
            <a:endParaRPr sz="1600">
              <a:solidFill>
                <a:schemeClr val="dk1"/>
              </a:solidFill>
            </a:endParaRPr>
          </a:p>
          <a:p>
            <a:pPr marL="457200" lvl="0" indent="-342900" algn="l" rtl="0">
              <a:lnSpc>
                <a:spcPct val="115000"/>
              </a:lnSpc>
              <a:spcBef>
                <a:spcPts val="1200"/>
              </a:spcBef>
              <a:spcAft>
                <a:spcPts val="0"/>
              </a:spcAft>
              <a:buClr>
                <a:schemeClr val="dk1"/>
              </a:buClr>
              <a:buSzPts val="1800"/>
              <a:buChar char="●"/>
            </a:pPr>
            <a:r>
              <a:rPr lang="en">
                <a:solidFill>
                  <a:schemeClr val="dk1"/>
                </a:solidFill>
              </a:rPr>
              <a:t>What is the difference between culture surprise, culture shock and culture stress? Share experiences you have had.</a:t>
            </a:r>
            <a:endParaRPr>
              <a:solidFill>
                <a:schemeClr val="dk1"/>
              </a:solidFill>
            </a:endParaRPr>
          </a:p>
        </p:txBody>
      </p:sp>
      <p:pic>
        <p:nvPicPr>
          <p:cNvPr id="182" name="Google Shape;182;p29"/>
          <p:cNvPicPr preferRelativeResize="0"/>
          <p:nvPr/>
        </p:nvPicPr>
        <p:blipFill rotWithShape="1">
          <a:blip r:embed="rId3">
            <a:alphaModFix/>
          </a:blip>
          <a:srcRect l="26374" t="21632" r="27972" b="27788"/>
          <a:stretch/>
        </p:blipFill>
        <p:spPr>
          <a:xfrm>
            <a:off x="8105280" y="0"/>
            <a:ext cx="954319" cy="1017726"/>
          </a:xfrm>
          <a:prstGeom prst="rect">
            <a:avLst/>
          </a:prstGeom>
          <a:noFill/>
          <a:ln>
            <a:noFill/>
          </a:ln>
        </p:spPr>
      </p:pic>
      <p:sp>
        <p:nvSpPr>
          <p:cNvPr id="183" name="Google Shape;183;p29"/>
          <p:cNvSpPr txBox="1">
            <a:spLocks noGrp="1"/>
          </p:cNvSpPr>
          <p:nvPr>
            <p:ph type="title"/>
          </p:nvPr>
        </p:nvSpPr>
        <p:spPr>
          <a:xfrm>
            <a:off x="311700" y="222513"/>
            <a:ext cx="7481400" cy="572700"/>
          </a:xfrm>
          <a:prstGeom prst="rect">
            <a:avLst/>
          </a:prstGeom>
          <a:solidFill>
            <a:schemeClr val="accent4"/>
          </a:solid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920"/>
              <a:t>Exploring key insight: Culture shock includes different experiences</a:t>
            </a:r>
            <a:endParaRPr sz="1920"/>
          </a:p>
        </p:txBody>
      </p:sp>
      <p:pic>
        <p:nvPicPr>
          <p:cNvPr id="184" name="Google Shape;184;p29"/>
          <p:cNvPicPr preferRelativeResize="0"/>
          <p:nvPr/>
        </p:nvPicPr>
        <p:blipFill>
          <a:blip r:embed="rId4">
            <a:alphaModFix/>
          </a:blip>
          <a:stretch>
            <a:fillRect/>
          </a:stretch>
        </p:blipFill>
        <p:spPr>
          <a:xfrm>
            <a:off x="8105275" y="4332020"/>
            <a:ext cx="954325" cy="81148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0"/>
          <p:cNvSpPr txBox="1">
            <a:spLocks noGrp="1"/>
          </p:cNvSpPr>
          <p:nvPr>
            <p:ph type="body" idx="1"/>
          </p:nvPr>
        </p:nvSpPr>
        <p:spPr>
          <a:xfrm>
            <a:off x="311700" y="1152475"/>
            <a:ext cx="8520600" cy="36435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1200"/>
              </a:spcBef>
              <a:spcAft>
                <a:spcPts val="0"/>
              </a:spcAft>
              <a:buSzPts val="1800"/>
              <a:buNone/>
            </a:pPr>
            <a:r>
              <a:rPr lang="en" sz="2000">
                <a:solidFill>
                  <a:schemeClr val="dk1"/>
                </a:solidFill>
              </a:rPr>
              <a:t>Are the following statements examples of culture surprise, culture shock or culture stress? Discuss why.</a:t>
            </a:r>
            <a:endParaRPr sz="2000">
              <a:solidFill>
                <a:schemeClr val="dk1"/>
              </a:solidFill>
            </a:endParaRPr>
          </a:p>
          <a:p>
            <a:pPr marL="0" lvl="0" indent="0" algn="l" rtl="0">
              <a:lnSpc>
                <a:spcPct val="115000"/>
              </a:lnSpc>
              <a:spcBef>
                <a:spcPts val="1200"/>
              </a:spcBef>
              <a:spcAft>
                <a:spcPts val="0"/>
              </a:spcAft>
              <a:buSzPts val="1800"/>
              <a:buNone/>
            </a:pPr>
            <a:r>
              <a:rPr lang="en" sz="2000">
                <a:solidFill>
                  <a:schemeClr val="dk1"/>
                </a:solidFill>
              </a:rPr>
              <a:t>a.) “Wow! The trains here are so clean!” </a:t>
            </a:r>
            <a:endParaRPr sz="2000">
              <a:solidFill>
                <a:schemeClr val="dk1"/>
              </a:solidFill>
            </a:endParaRPr>
          </a:p>
          <a:p>
            <a:pPr marL="0" lvl="0" indent="0" algn="l" rtl="0">
              <a:lnSpc>
                <a:spcPct val="115000"/>
              </a:lnSpc>
              <a:spcBef>
                <a:spcPts val="1200"/>
              </a:spcBef>
              <a:spcAft>
                <a:spcPts val="0"/>
              </a:spcAft>
              <a:buSzPts val="1800"/>
              <a:buNone/>
            </a:pPr>
            <a:r>
              <a:rPr lang="en" sz="2000">
                <a:solidFill>
                  <a:schemeClr val="dk1"/>
                </a:solidFill>
              </a:rPr>
              <a:t>b.) “I don’t understand the train system here!”  </a:t>
            </a:r>
            <a:endParaRPr sz="2000">
              <a:solidFill>
                <a:schemeClr val="dk1"/>
              </a:solidFill>
            </a:endParaRPr>
          </a:p>
          <a:p>
            <a:pPr marL="0" lvl="0" indent="0" algn="l" rtl="0">
              <a:lnSpc>
                <a:spcPct val="115000"/>
              </a:lnSpc>
              <a:spcBef>
                <a:spcPts val="1200"/>
              </a:spcBef>
              <a:spcAft>
                <a:spcPts val="0"/>
              </a:spcAft>
              <a:buSzPts val="1800"/>
              <a:buNone/>
            </a:pPr>
            <a:r>
              <a:rPr lang="en" sz="2000">
                <a:solidFill>
                  <a:schemeClr val="dk1"/>
                </a:solidFill>
              </a:rPr>
              <a:t>c.) “I just don’t want to go out or see anyone!”</a:t>
            </a:r>
            <a:endParaRPr sz="2000">
              <a:solidFill>
                <a:schemeClr val="dk1"/>
              </a:solidFill>
            </a:endParaRPr>
          </a:p>
          <a:p>
            <a:pPr marL="0" lvl="0" indent="0" algn="l" rtl="0">
              <a:lnSpc>
                <a:spcPct val="115000"/>
              </a:lnSpc>
              <a:spcBef>
                <a:spcPts val="1200"/>
              </a:spcBef>
              <a:spcAft>
                <a:spcPts val="0"/>
              </a:spcAft>
              <a:buClr>
                <a:srgbClr val="000000"/>
              </a:buClr>
              <a:buSzPts val="1100"/>
              <a:buFont typeface="Arial"/>
              <a:buNone/>
            </a:pPr>
            <a:endParaRPr sz="2000"/>
          </a:p>
          <a:p>
            <a:pPr marL="0" lvl="0" indent="0" algn="l" rtl="0">
              <a:lnSpc>
                <a:spcPct val="115000"/>
              </a:lnSpc>
              <a:spcBef>
                <a:spcPts val="1200"/>
              </a:spcBef>
              <a:spcAft>
                <a:spcPts val="1200"/>
              </a:spcAft>
              <a:buSzPts val="1800"/>
              <a:buNone/>
            </a:pPr>
            <a:endParaRPr sz="2000">
              <a:solidFill>
                <a:schemeClr val="dk1"/>
              </a:solidFill>
            </a:endParaRPr>
          </a:p>
        </p:txBody>
      </p:sp>
      <p:pic>
        <p:nvPicPr>
          <p:cNvPr id="190" name="Google Shape;190;p30"/>
          <p:cNvPicPr preferRelativeResize="0"/>
          <p:nvPr/>
        </p:nvPicPr>
        <p:blipFill rotWithShape="1">
          <a:blip r:embed="rId3">
            <a:alphaModFix/>
          </a:blip>
          <a:srcRect l="26374" t="21632" r="27972" b="27788"/>
          <a:stretch/>
        </p:blipFill>
        <p:spPr>
          <a:xfrm>
            <a:off x="8105280" y="0"/>
            <a:ext cx="954319" cy="1017726"/>
          </a:xfrm>
          <a:prstGeom prst="rect">
            <a:avLst/>
          </a:prstGeom>
          <a:noFill/>
          <a:ln>
            <a:noFill/>
          </a:ln>
        </p:spPr>
      </p:pic>
      <p:sp>
        <p:nvSpPr>
          <p:cNvPr id="191" name="Google Shape;191;p30"/>
          <p:cNvSpPr txBox="1">
            <a:spLocks noGrp="1"/>
          </p:cNvSpPr>
          <p:nvPr>
            <p:ph type="title"/>
          </p:nvPr>
        </p:nvSpPr>
        <p:spPr>
          <a:xfrm>
            <a:off x="311700" y="222513"/>
            <a:ext cx="7481400" cy="572700"/>
          </a:xfrm>
          <a:prstGeom prst="rect">
            <a:avLst/>
          </a:prstGeom>
          <a:solidFill>
            <a:schemeClr val="accent4"/>
          </a:solid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Check your understanding!</a:t>
            </a:r>
            <a:endParaRPr/>
          </a:p>
        </p:txBody>
      </p:sp>
      <p:pic>
        <p:nvPicPr>
          <p:cNvPr id="192" name="Google Shape;192;p30"/>
          <p:cNvPicPr preferRelativeResize="0"/>
          <p:nvPr/>
        </p:nvPicPr>
        <p:blipFill>
          <a:blip r:embed="rId4">
            <a:alphaModFix/>
          </a:blip>
          <a:stretch>
            <a:fillRect/>
          </a:stretch>
        </p:blipFill>
        <p:spPr>
          <a:xfrm>
            <a:off x="8105275" y="4332020"/>
            <a:ext cx="954325" cy="81148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1"/>
          <p:cNvSpPr txBox="1">
            <a:spLocks noGrp="1"/>
          </p:cNvSpPr>
          <p:nvPr>
            <p:ph type="title"/>
          </p:nvPr>
        </p:nvSpPr>
        <p:spPr>
          <a:xfrm>
            <a:off x="1520250" y="1330500"/>
            <a:ext cx="6103500" cy="2482500"/>
          </a:xfrm>
          <a:prstGeom prst="rect">
            <a:avLst/>
          </a:prstGeom>
          <a:solidFill>
            <a:schemeClr val="accent4"/>
          </a:solidFill>
        </p:spPr>
        <p:txBody>
          <a:bodyPr spcFirstLastPara="1" wrap="square" lIns="91425" tIns="91425" rIns="91425" bIns="91425" anchor="ctr" anchorCtr="0">
            <a:normAutofit/>
          </a:bodyPr>
          <a:lstStyle/>
          <a:p>
            <a:pPr marL="0" lvl="0" indent="0" algn="ctr" rtl="0">
              <a:spcBef>
                <a:spcPts val="0"/>
              </a:spcBef>
              <a:spcAft>
                <a:spcPts val="0"/>
              </a:spcAft>
              <a:buNone/>
            </a:pPr>
            <a:r>
              <a:rPr lang="en" sz="3500" b="1"/>
              <a:t>Part 2: The W-Curve</a:t>
            </a:r>
            <a:endParaRPr sz="3500" b="1"/>
          </a:p>
          <a:p>
            <a:pPr marL="0" lvl="0" indent="0" algn="ctr" rtl="0">
              <a:spcBef>
                <a:spcPts val="0"/>
              </a:spcBef>
              <a:spcAft>
                <a:spcPts val="0"/>
              </a:spcAft>
              <a:buNone/>
            </a:pPr>
            <a:r>
              <a:rPr lang="en" sz="3500"/>
              <a:t>Key ideas / insights</a:t>
            </a:r>
            <a:endParaRPr sz="3500"/>
          </a:p>
        </p:txBody>
      </p:sp>
      <p:pic>
        <p:nvPicPr>
          <p:cNvPr id="198" name="Google Shape;198;p31"/>
          <p:cNvPicPr preferRelativeResize="0"/>
          <p:nvPr/>
        </p:nvPicPr>
        <p:blipFill rotWithShape="1">
          <a:blip r:embed="rId3">
            <a:alphaModFix/>
          </a:blip>
          <a:srcRect l="26371" t="21632" r="27978" b="27788"/>
          <a:stretch/>
        </p:blipFill>
        <p:spPr>
          <a:xfrm>
            <a:off x="8105280" y="0"/>
            <a:ext cx="954319" cy="1017726"/>
          </a:xfrm>
          <a:prstGeom prst="rect">
            <a:avLst/>
          </a:prstGeom>
          <a:noFill/>
          <a:ln>
            <a:noFill/>
          </a:ln>
        </p:spPr>
      </p:pic>
      <p:pic>
        <p:nvPicPr>
          <p:cNvPr id="199" name="Google Shape;199;p31"/>
          <p:cNvPicPr preferRelativeResize="0"/>
          <p:nvPr/>
        </p:nvPicPr>
        <p:blipFill>
          <a:blip r:embed="rId4">
            <a:alphaModFix/>
          </a:blip>
          <a:stretch>
            <a:fillRect/>
          </a:stretch>
        </p:blipFill>
        <p:spPr>
          <a:xfrm>
            <a:off x="8105275" y="4332020"/>
            <a:ext cx="954325" cy="81148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311700" y="225575"/>
            <a:ext cx="8520600" cy="771000"/>
          </a:xfrm>
          <a:prstGeom prst="rect">
            <a:avLst/>
          </a:prstGeom>
          <a:solidFill>
            <a:schemeClr val="accent4"/>
          </a:solidFill>
        </p:spPr>
        <p:txBody>
          <a:bodyPr spcFirstLastPara="1" wrap="square" lIns="91425" tIns="91425" rIns="91425" bIns="91425" anchor="ctr" anchorCtr="0">
            <a:normAutofit/>
          </a:bodyPr>
          <a:lstStyle/>
          <a:p>
            <a:pPr marL="0" lvl="0" indent="0" algn="ctr" rtl="0">
              <a:spcBef>
                <a:spcPts val="0"/>
              </a:spcBef>
              <a:spcAft>
                <a:spcPts val="0"/>
              </a:spcAft>
              <a:buNone/>
            </a:pPr>
            <a:r>
              <a:rPr lang="en" b="1"/>
              <a:t>Acknowledgements</a:t>
            </a:r>
            <a:endParaRPr b="1"/>
          </a:p>
        </p:txBody>
      </p:sp>
      <p:sp>
        <p:nvSpPr>
          <p:cNvPr id="63" name="Google Shape;63;p14"/>
          <p:cNvSpPr txBox="1">
            <a:spLocks noGrp="1"/>
          </p:cNvSpPr>
          <p:nvPr>
            <p:ph type="body" idx="1"/>
          </p:nvPr>
        </p:nvSpPr>
        <p:spPr>
          <a:xfrm>
            <a:off x="311700" y="1284725"/>
            <a:ext cx="8520600" cy="32841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en">
                <a:solidFill>
                  <a:schemeClr val="dk1"/>
                </a:solidFill>
              </a:rPr>
              <a:t>These materials were created as part of a collaborative project by the Japan Intercultural Institute. They are open source and can be freely used. Special thanks to a dedicated team of educators from different countries that contributed to this project. Contributors include: Sanne Bosma, Tannistha Dasgupta, Meena Eswaran, Jane Everett, Rob Fritz, Grazia Ghellini, Katarzyna Grzesik-Harz, Valerie Hansford, Jessica Janda, Christina Kapaun, Corazon Kato, Kasia Kucharska, Isabelle Al-Haj Johnston, Zeina Matar, Lynne Murphy, Lucile Roberts, Jo Thomas, Marie Tseng, and Revathi Viswanathan.</a:t>
            </a:r>
            <a:endParaRPr>
              <a:solidFill>
                <a:schemeClr val="dk1"/>
              </a:solidFill>
            </a:endParaRPr>
          </a:p>
          <a:p>
            <a:pPr marL="0" lvl="0" indent="0" algn="l" rtl="0">
              <a:spcBef>
                <a:spcPts val="1200"/>
              </a:spcBef>
              <a:spcAft>
                <a:spcPts val="1200"/>
              </a:spcAft>
              <a:buNone/>
            </a:pPr>
            <a:r>
              <a:rPr lang="en">
                <a:solidFill>
                  <a:schemeClr val="dk1"/>
                </a:solidFill>
              </a:rPr>
              <a:t>To find out more about the project, see </a:t>
            </a:r>
            <a:r>
              <a:rPr lang="en" u="sng">
                <a:solidFill>
                  <a:schemeClr val="dk1"/>
                </a:solidFill>
                <a:hlinkClick r:id="rId3">
                  <a:extLst>
                    <a:ext uri="{A12FA001-AC4F-418D-AE19-62706E023703}">
                      <ahyp:hlinkClr xmlns:ahyp="http://schemas.microsoft.com/office/drawing/2018/hyperlinkcolor" val="tx"/>
                    </a:ext>
                  </a:extLst>
                </a:hlinkClick>
              </a:rPr>
              <a:t>here</a:t>
            </a:r>
            <a:r>
              <a:rPr lang="en">
                <a:solidFill>
                  <a:schemeClr val="dk1"/>
                </a:solidFill>
              </a:rPr>
              <a:t>. For questions, comments or participating in JII activities, contact: </a:t>
            </a:r>
            <a:r>
              <a:rPr lang="en" u="sng">
                <a:solidFill>
                  <a:schemeClr val="dk1"/>
                </a:solidFill>
                <a:hlinkClick r:id="rId4">
                  <a:extLst>
                    <a:ext uri="{A12FA001-AC4F-418D-AE19-62706E023703}">
                      <ahyp:hlinkClr xmlns:ahyp="http://schemas.microsoft.com/office/drawing/2018/hyperlinkcolor" val="tx"/>
                    </a:ext>
                  </a:extLst>
                </a:hlinkClick>
              </a:rPr>
              <a:t>info@japanintercultural.org</a:t>
            </a:r>
            <a:r>
              <a:rPr lang="en">
                <a:solidFill>
                  <a:schemeClr val="dk1"/>
                </a:solidFill>
              </a:rPr>
              <a:t>. </a:t>
            </a:r>
            <a:endParaRPr>
              <a:solidFill>
                <a:schemeClr val="dk1"/>
              </a:solidFill>
            </a:endParaRPr>
          </a:p>
        </p:txBody>
      </p:sp>
      <p:pic>
        <p:nvPicPr>
          <p:cNvPr id="64" name="Google Shape;64;p14"/>
          <p:cNvPicPr preferRelativeResize="0"/>
          <p:nvPr/>
        </p:nvPicPr>
        <p:blipFill>
          <a:blip r:embed="rId5">
            <a:alphaModFix/>
          </a:blip>
          <a:stretch>
            <a:fillRect/>
          </a:stretch>
        </p:blipFill>
        <p:spPr>
          <a:xfrm>
            <a:off x="8105275" y="4332020"/>
            <a:ext cx="954325" cy="81148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2"/>
          <p:cNvSpPr txBox="1">
            <a:spLocks noGrp="1"/>
          </p:cNvSpPr>
          <p:nvPr>
            <p:ph type="title"/>
          </p:nvPr>
        </p:nvSpPr>
        <p:spPr>
          <a:xfrm>
            <a:off x="311850" y="445025"/>
            <a:ext cx="7481400" cy="572700"/>
          </a:xfrm>
          <a:prstGeom prst="rect">
            <a:avLst/>
          </a:prstGeom>
          <a:solidFill>
            <a:schemeClr val="accent4"/>
          </a:solid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Key idea: Honeymoon and Crisis </a:t>
            </a:r>
            <a:endParaRPr/>
          </a:p>
          <a:p>
            <a:pPr marL="0" lvl="0" indent="0" algn="l" rtl="0">
              <a:lnSpc>
                <a:spcPct val="100000"/>
              </a:lnSpc>
              <a:spcBef>
                <a:spcPts val="0"/>
              </a:spcBef>
              <a:spcAft>
                <a:spcPts val="0"/>
              </a:spcAft>
              <a:buSzPct val="111111"/>
              <a:buNone/>
            </a:pPr>
            <a:endParaRPr/>
          </a:p>
        </p:txBody>
      </p:sp>
      <p:sp>
        <p:nvSpPr>
          <p:cNvPr id="205" name="Google Shape;205;p3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endParaRPr/>
          </a:p>
          <a:p>
            <a:pPr marL="0" lvl="0" indent="0" algn="l" rtl="0">
              <a:spcBef>
                <a:spcPts val="1200"/>
              </a:spcBef>
              <a:spcAft>
                <a:spcPts val="0"/>
              </a:spcAft>
              <a:buSzPts val="1800"/>
              <a:buNone/>
            </a:pPr>
            <a:r>
              <a:rPr lang="en">
                <a:solidFill>
                  <a:schemeClr val="dk1"/>
                </a:solidFill>
              </a:rPr>
              <a:t>(00.11.46)</a:t>
            </a:r>
            <a:endParaRPr>
              <a:solidFill>
                <a:schemeClr val="dk1"/>
              </a:solidFill>
            </a:endParaRPr>
          </a:p>
          <a:p>
            <a:pPr marL="0" lvl="0" indent="0" algn="l" rtl="0">
              <a:lnSpc>
                <a:spcPct val="115000"/>
              </a:lnSpc>
              <a:spcBef>
                <a:spcPts val="1200"/>
              </a:spcBef>
              <a:spcAft>
                <a:spcPts val="0"/>
              </a:spcAft>
              <a:buSzPts val="1800"/>
              <a:buNone/>
            </a:pPr>
            <a:r>
              <a:rPr lang="en" sz="2100">
                <a:solidFill>
                  <a:schemeClr val="dk1"/>
                </a:solidFill>
              </a:rPr>
              <a:t>“And so the high point (...) is the honeymoon phase. When everything in the new environment is interesting and exciting after a time that it dips down and you have a culture shock crisis where your mood or your energy is low.” </a:t>
            </a:r>
            <a:endParaRPr sz="2100">
              <a:solidFill>
                <a:schemeClr val="dk1"/>
              </a:solidFill>
            </a:endParaRPr>
          </a:p>
          <a:p>
            <a:pPr marL="0" lvl="0" indent="0" algn="l" rtl="0">
              <a:lnSpc>
                <a:spcPct val="115000"/>
              </a:lnSpc>
              <a:spcBef>
                <a:spcPts val="1200"/>
              </a:spcBef>
              <a:spcAft>
                <a:spcPts val="0"/>
              </a:spcAft>
              <a:buSzPts val="1800"/>
              <a:buNone/>
            </a:pPr>
            <a:endParaRPr/>
          </a:p>
          <a:p>
            <a:pPr marL="0" lvl="0" indent="0" algn="l" rtl="0">
              <a:lnSpc>
                <a:spcPct val="115000"/>
              </a:lnSpc>
              <a:spcBef>
                <a:spcPts val="1200"/>
              </a:spcBef>
              <a:spcAft>
                <a:spcPts val="1200"/>
              </a:spcAft>
              <a:buSzPts val="1800"/>
              <a:buNone/>
            </a:pPr>
            <a:endParaRPr/>
          </a:p>
        </p:txBody>
      </p:sp>
      <p:pic>
        <p:nvPicPr>
          <p:cNvPr id="206" name="Google Shape;206;p32"/>
          <p:cNvPicPr preferRelativeResize="0"/>
          <p:nvPr/>
        </p:nvPicPr>
        <p:blipFill rotWithShape="1">
          <a:blip r:embed="rId3">
            <a:alphaModFix/>
          </a:blip>
          <a:srcRect l="26368" t="21633" r="27979" b="27784"/>
          <a:stretch/>
        </p:blipFill>
        <p:spPr>
          <a:xfrm>
            <a:off x="8105280" y="0"/>
            <a:ext cx="954319" cy="1017726"/>
          </a:xfrm>
          <a:prstGeom prst="rect">
            <a:avLst/>
          </a:prstGeom>
          <a:noFill/>
          <a:ln>
            <a:noFill/>
          </a:ln>
        </p:spPr>
      </p:pic>
      <p:pic>
        <p:nvPicPr>
          <p:cNvPr id="207" name="Google Shape;207;p32"/>
          <p:cNvPicPr preferRelativeResize="0"/>
          <p:nvPr/>
        </p:nvPicPr>
        <p:blipFill>
          <a:blip r:embed="rId4">
            <a:alphaModFix/>
          </a:blip>
          <a:stretch>
            <a:fillRect/>
          </a:stretch>
        </p:blipFill>
        <p:spPr>
          <a:xfrm>
            <a:off x="8105275" y="4332020"/>
            <a:ext cx="954325" cy="81148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3"/>
          <p:cNvSpPr txBox="1">
            <a:spLocks noGrp="1"/>
          </p:cNvSpPr>
          <p:nvPr>
            <p:ph type="body" idx="1"/>
          </p:nvPr>
        </p:nvSpPr>
        <p:spPr>
          <a:xfrm>
            <a:off x="311700" y="1017725"/>
            <a:ext cx="8520600" cy="3888000"/>
          </a:xfrm>
          <a:prstGeom prst="rect">
            <a:avLst/>
          </a:prstGeom>
          <a:noFill/>
          <a:ln>
            <a:noFill/>
          </a:ln>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800"/>
              <a:buFont typeface="Arial"/>
              <a:buNone/>
            </a:pPr>
            <a:r>
              <a:rPr lang="en">
                <a:solidFill>
                  <a:schemeClr val="dk1"/>
                </a:solidFill>
              </a:rPr>
              <a:t>(00.12.23)</a:t>
            </a:r>
            <a:endParaRPr>
              <a:solidFill>
                <a:schemeClr val="dk1"/>
              </a:solidFill>
            </a:endParaRPr>
          </a:p>
          <a:p>
            <a:pPr marL="0" lvl="0" indent="0" algn="l" rtl="0">
              <a:lnSpc>
                <a:spcPct val="115000"/>
              </a:lnSpc>
              <a:spcBef>
                <a:spcPts val="0"/>
              </a:spcBef>
              <a:spcAft>
                <a:spcPts val="0"/>
              </a:spcAft>
              <a:buSzPts val="1800"/>
              <a:buNone/>
            </a:pPr>
            <a:r>
              <a:rPr lang="en" sz="1700" b="1">
                <a:solidFill>
                  <a:schemeClr val="dk1"/>
                </a:solidFill>
              </a:rPr>
              <a:t>Joseph:</a:t>
            </a:r>
            <a:r>
              <a:rPr lang="en" sz="1700">
                <a:solidFill>
                  <a:schemeClr val="dk1"/>
                </a:solidFill>
              </a:rPr>
              <a:t> “I went to France in my thirties. I had already lived in other countries. I had travelled quite a bit. I was taking French classes. I was making friends there, but still after two months, I also had this down period where I, I lost interest in seeing Paris. I'd lost interest in studying. I was staying at home and reading whatever books were on the shelf. And I remember feeling guilty. I had been anticipating this for so long and I felt I should be out exploring the city. But I just felt kind of, you know, blah! </a:t>
            </a:r>
            <a:endParaRPr sz="1400">
              <a:solidFill>
                <a:schemeClr val="dk1"/>
              </a:solidFill>
            </a:endParaRPr>
          </a:p>
          <a:p>
            <a:pPr marL="457200" lvl="0" indent="-342900" algn="l" rtl="0">
              <a:lnSpc>
                <a:spcPct val="115000"/>
              </a:lnSpc>
              <a:spcBef>
                <a:spcPts val="1200"/>
              </a:spcBef>
              <a:spcAft>
                <a:spcPts val="0"/>
              </a:spcAft>
              <a:buClr>
                <a:schemeClr val="dk1"/>
              </a:buClr>
              <a:buSzPts val="1800"/>
              <a:buChar char="●"/>
            </a:pPr>
            <a:r>
              <a:rPr lang="en">
                <a:solidFill>
                  <a:schemeClr val="dk1"/>
                </a:solidFill>
              </a:rPr>
              <a:t>What are the signs of Joseph experiencing a “honeymoon” phase of living in a foreign country? What are the signs of him experiencing</a:t>
            </a:r>
            <a:r>
              <a:rPr lang="en">
                <a:solidFill>
                  <a:srgbClr val="0000FF"/>
                </a:solidFill>
              </a:rPr>
              <a:t> </a:t>
            </a:r>
            <a:r>
              <a:rPr lang="en">
                <a:solidFill>
                  <a:schemeClr val="dk1"/>
                </a:solidFill>
              </a:rPr>
              <a:t>a “crisis”?</a:t>
            </a:r>
            <a:endParaRPr>
              <a:solidFill>
                <a:schemeClr val="dk1"/>
              </a:solidFill>
            </a:endParaRPr>
          </a:p>
          <a:p>
            <a:pPr marL="457200" lvl="0" indent="-342900" algn="l" rtl="0">
              <a:lnSpc>
                <a:spcPct val="115000"/>
              </a:lnSpc>
              <a:spcBef>
                <a:spcPts val="1200"/>
              </a:spcBef>
              <a:spcAft>
                <a:spcPts val="0"/>
              </a:spcAft>
              <a:buClr>
                <a:schemeClr val="dk1"/>
              </a:buClr>
              <a:buSzPts val="1800"/>
              <a:buChar char="●"/>
            </a:pPr>
            <a:r>
              <a:rPr lang="en">
                <a:solidFill>
                  <a:schemeClr val="dk1"/>
                </a:solidFill>
              </a:rPr>
              <a:t>Why did Joseph feel guilty?</a:t>
            </a:r>
            <a:endParaRPr>
              <a:solidFill>
                <a:schemeClr val="dk1"/>
              </a:solidFill>
            </a:endParaRPr>
          </a:p>
        </p:txBody>
      </p:sp>
      <p:pic>
        <p:nvPicPr>
          <p:cNvPr id="213" name="Google Shape;213;p33"/>
          <p:cNvPicPr preferRelativeResize="0"/>
          <p:nvPr/>
        </p:nvPicPr>
        <p:blipFill rotWithShape="1">
          <a:blip r:embed="rId3">
            <a:alphaModFix/>
          </a:blip>
          <a:srcRect l="26368" t="21633" r="27979" b="27784"/>
          <a:stretch/>
        </p:blipFill>
        <p:spPr>
          <a:xfrm>
            <a:off x="8105280" y="0"/>
            <a:ext cx="954319" cy="1017726"/>
          </a:xfrm>
          <a:prstGeom prst="rect">
            <a:avLst/>
          </a:prstGeom>
          <a:noFill/>
          <a:ln>
            <a:noFill/>
          </a:ln>
        </p:spPr>
      </p:pic>
      <p:sp>
        <p:nvSpPr>
          <p:cNvPr id="214" name="Google Shape;214;p33"/>
          <p:cNvSpPr txBox="1">
            <a:spLocks noGrp="1"/>
          </p:cNvSpPr>
          <p:nvPr>
            <p:ph type="title"/>
          </p:nvPr>
        </p:nvSpPr>
        <p:spPr>
          <a:xfrm>
            <a:off x="311700" y="222513"/>
            <a:ext cx="7481400" cy="572700"/>
          </a:xfrm>
          <a:prstGeom prst="rect">
            <a:avLst/>
          </a:prstGeom>
          <a:solidFill>
            <a:schemeClr val="accent4"/>
          </a:solid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Exploring key ideas: Honeymoon and crisis </a:t>
            </a:r>
            <a:endParaRPr/>
          </a:p>
        </p:txBody>
      </p:sp>
      <p:pic>
        <p:nvPicPr>
          <p:cNvPr id="215" name="Google Shape;215;p33"/>
          <p:cNvPicPr preferRelativeResize="0"/>
          <p:nvPr/>
        </p:nvPicPr>
        <p:blipFill>
          <a:blip r:embed="rId4">
            <a:alphaModFix/>
          </a:blip>
          <a:stretch>
            <a:fillRect/>
          </a:stretch>
        </p:blipFill>
        <p:spPr>
          <a:xfrm>
            <a:off x="8105275" y="4332020"/>
            <a:ext cx="954325" cy="81148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4"/>
          <p:cNvSpPr txBox="1">
            <a:spLocks noGrp="1"/>
          </p:cNvSpPr>
          <p:nvPr>
            <p:ph type="body" idx="1"/>
          </p:nvPr>
        </p:nvSpPr>
        <p:spPr>
          <a:xfrm>
            <a:off x="311700" y="1152475"/>
            <a:ext cx="8520600" cy="3643500"/>
          </a:xfrm>
          <a:prstGeom prst="rect">
            <a:avLst/>
          </a:prstGeom>
          <a:noFill/>
          <a:ln>
            <a:noFill/>
          </a:ln>
        </p:spPr>
        <p:txBody>
          <a:bodyPr spcFirstLastPara="1" wrap="square" lIns="91425" tIns="91425" rIns="91425" bIns="91425" anchor="ctr" anchorCtr="0">
            <a:normAutofit/>
          </a:bodyPr>
          <a:lstStyle/>
          <a:p>
            <a:pPr marL="0" lvl="0" indent="0" algn="l" rtl="0">
              <a:lnSpc>
                <a:spcPct val="115000"/>
              </a:lnSpc>
              <a:spcBef>
                <a:spcPts val="1200"/>
              </a:spcBef>
              <a:spcAft>
                <a:spcPts val="0"/>
              </a:spcAft>
              <a:buSzPts val="1800"/>
              <a:buNone/>
            </a:pPr>
            <a:r>
              <a:rPr lang="en" sz="2000" dirty="0">
                <a:solidFill>
                  <a:schemeClr val="dk1"/>
                </a:solidFill>
              </a:rPr>
              <a:t>Which of the following reflects the feeling of crisis from culture shock?</a:t>
            </a:r>
            <a:endParaRPr sz="2000" dirty="0">
              <a:solidFill>
                <a:schemeClr val="dk1"/>
              </a:solidFill>
            </a:endParaRPr>
          </a:p>
          <a:p>
            <a:pPr marL="0" lvl="0" indent="0" algn="l" rtl="0">
              <a:lnSpc>
                <a:spcPct val="115000"/>
              </a:lnSpc>
              <a:spcBef>
                <a:spcPts val="1200"/>
              </a:spcBef>
              <a:spcAft>
                <a:spcPts val="0"/>
              </a:spcAft>
              <a:buSzPts val="1800"/>
              <a:buNone/>
            </a:pPr>
            <a:r>
              <a:rPr lang="en" sz="2000" dirty="0">
                <a:solidFill>
                  <a:schemeClr val="dk1"/>
                </a:solidFill>
              </a:rPr>
              <a:t>a.) “If I die in this cold snowy dark morning, my family and friends won't even know!”</a:t>
            </a:r>
            <a:endParaRPr sz="2000" dirty="0">
              <a:solidFill>
                <a:schemeClr val="dk1"/>
              </a:solidFill>
            </a:endParaRPr>
          </a:p>
          <a:p>
            <a:pPr marL="0" lvl="0" indent="0" algn="l" rtl="0">
              <a:lnSpc>
                <a:spcPct val="115000"/>
              </a:lnSpc>
              <a:spcBef>
                <a:spcPts val="1200"/>
              </a:spcBef>
              <a:spcAft>
                <a:spcPts val="0"/>
              </a:spcAft>
              <a:buSzPts val="1800"/>
              <a:buNone/>
            </a:pPr>
            <a:r>
              <a:rPr lang="en" sz="2000" dirty="0">
                <a:solidFill>
                  <a:schemeClr val="dk1"/>
                </a:solidFill>
              </a:rPr>
              <a:t>b.) “I cannot wait to go out to party with my new friends this weekend!”</a:t>
            </a:r>
            <a:endParaRPr sz="2000" dirty="0">
              <a:solidFill>
                <a:schemeClr val="dk1"/>
              </a:solidFill>
            </a:endParaRPr>
          </a:p>
          <a:p>
            <a:pPr marL="0" lvl="0" indent="0" algn="l" rtl="0">
              <a:lnSpc>
                <a:spcPct val="115000"/>
              </a:lnSpc>
              <a:spcBef>
                <a:spcPts val="1200"/>
              </a:spcBef>
              <a:spcAft>
                <a:spcPts val="1200"/>
              </a:spcAft>
              <a:buSzPts val="1800"/>
              <a:buNone/>
            </a:pPr>
            <a:r>
              <a:rPr lang="en" sz="2000" dirty="0">
                <a:solidFill>
                  <a:schemeClr val="dk1"/>
                </a:solidFill>
              </a:rPr>
              <a:t>c.) “I cannot seem to understand the bus routes here.”</a:t>
            </a:r>
            <a:endParaRPr sz="2000" dirty="0">
              <a:solidFill>
                <a:schemeClr val="dk1"/>
              </a:solidFill>
            </a:endParaRPr>
          </a:p>
        </p:txBody>
      </p:sp>
      <p:pic>
        <p:nvPicPr>
          <p:cNvPr id="221" name="Google Shape;221;p34"/>
          <p:cNvPicPr preferRelativeResize="0"/>
          <p:nvPr/>
        </p:nvPicPr>
        <p:blipFill rotWithShape="1">
          <a:blip r:embed="rId3">
            <a:alphaModFix/>
          </a:blip>
          <a:srcRect l="26368" t="21633" r="27979" b="27784"/>
          <a:stretch/>
        </p:blipFill>
        <p:spPr>
          <a:xfrm>
            <a:off x="8105280" y="0"/>
            <a:ext cx="954319" cy="1017726"/>
          </a:xfrm>
          <a:prstGeom prst="rect">
            <a:avLst/>
          </a:prstGeom>
          <a:noFill/>
          <a:ln>
            <a:noFill/>
          </a:ln>
        </p:spPr>
      </p:pic>
      <p:sp>
        <p:nvSpPr>
          <p:cNvPr id="222" name="Google Shape;222;p34"/>
          <p:cNvSpPr txBox="1">
            <a:spLocks noGrp="1"/>
          </p:cNvSpPr>
          <p:nvPr>
            <p:ph type="title"/>
          </p:nvPr>
        </p:nvSpPr>
        <p:spPr>
          <a:xfrm>
            <a:off x="311700" y="222513"/>
            <a:ext cx="7481400" cy="572700"/>
          </a:xfrm>
          <a:prstGeom prst="rect">
            <a:avLst/>
          </a:prstGeom>
          <a:solidFill>
            <a:schemeClr val="accent4"/>
          </a:solid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Check your understanding!</a:t>
            </a:r>
            <a:endParaRPr/>
          </a:p>
        </p:txBody>
      </p:sp>
      <p:pic>
        <p:nvPicPr>
          <p:cNvPr id="223" name="Google Shape;223;p34"/>
          <p:cNvPicPr preferRelativeResize="0"/>
          <p:nvPr/>
        </p:nvPicPr>
        <p:blipFill>
          <a:blip r:embed="rId4">
            <a:alphaModFix/>
          </a:blip>
          <a:stretch>
            <a:fillRect/>
          </a:stretch>
        </p:blipFill>
        <p:spPr>
          <a:xfrm>
            <a:off x="8105275" y="4332020"/>
            <a:ext cx="954325" cy="81148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5"/>
          <p:cNvSpPr txBox="1">
            <a:spLocks noGrp="1"/>
          </p:cNvSpPr>
          <p:nvPr>
            <p:ph type="title"/>
          </p:nvPr>
        </p:nvSpPr>
        <p:spPr>
          <a:xfrm>
            <a:off x="311850" y="445025"/>
            <a:ext cx="7481400" cy="572700"/>
          </a:xfrm>
          <a:prstGeom prst="rect">
            <a:avLst/>
          </a:prstGeom>
          <a:solidFill>
            <a:schemeClr val="accent4"/>
          </a:solid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20689"/>
              <a:buNone/>
            </a:pPr>
            <a:r>
              <a:rPr lang="en"/>
              <a:t>Key insight: </a:t>
            </a:r>
            <a:r>
              <a:rPr lang="en" sz="2577"/>
              <a:t>Culture shock “never disappears”</a:t>
            </a:r>
            <a:endParaRPr sz="2577"/>
          </a:p>
          <a:p>
            <a:pPr marL="0" lvl="0" indent="0" algn="l" rtl="0">
              <a:lnSpc>
                <a:spcPct val="100000"/>
              </a:lnSpc>
              <a:spcBef>
                <a:spcPts val="0"/>
              </a:spcBef>
              <a:spcAft>
                <a:spcPts val="0"/>
              </a:spcAft>
              <a:buSzPct val="111111"/>
              <a:buNone/>
            </a:pPr>
            <a:endParaRPr/>
          </a:p>
        </p:txBody>
      </p:sp>
      <p:sp>
        <p:nvSpPr>
          <p:cNvPr id="229" name="Google Shape;229;p3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endParaRPr/>
          </a:p>
          <a:p>
            <a:pPr marL="0" lvl="0" indent="0" algn="l" rtl="0">
              <a:spcBef>
                <a:spcPts val="1200"/>
              </a:spcBef>
              <a:spcAft>
                <a:spcPts val="0"/>
              </a:spcAft>
              <a:buClr>
                <a:schemeClr val="dk1"/>
              </a:buClr>
              <a:buSzPts val="1800"/>
              <a:buFont typeface="Arial"/>
              <a:buNone/>
            </a:pPr>
            <a:r>
              <a:rPr lang="en" sz="1783">
                <a:solidFill>
                  <a:schemeClr val="dk1"/>
                </a:solidFill>
              </a:rPr>
              <a:t>(14.46)</a:t>
            </a:r>
            <a:endParaRPr sz="1783">
              <a:solidFill>
                <a:schemeClr val="dk1"/>
              </a:solidFill>
            </a:endParaRPr>
          </a:p>
          <a:p>
            <a:pPr marL="0" lvl="0" indent="0" algn="l" rtl="0">
              <a:lnSpc>
                <a:spcPct val="115000"/>
              </a:lnSpc>
              <a:spcBef>
                <a:spcPts val="1200"/>
              </a:spcBef>
              <a:spcAft>
                <a:spcPts val="0"/>
              </a:spcAft>
              <a:buSzPts val="1800"/>
              <a:buNone/>
            </a:pPr>
            <a:r>
              <a:rPr lang="en" sz="1783" b="1">
                <a:solidFill>
                  <a:schemeClr val="dk1"/>
                </a:solidFill>
              </a:rPr>
              <a:t>Daniel: </a:t>
            </a:r>
            <a:r>
              <a:rPr lang="en" sz="1783">
                <a:solidFill>
                  <a:schemeClr val="dk1"/>
                </a:solidFill>
              </a:rPr>
              <a:t>Culture shock can come back any moment, anytime you're abroad, there's no permanent cure for it. But maybe with time passing you just start to realize, hey, that's just normal. It's part of it. It's part of the cycle of getting adapted to a new place.</a:t>
            </a:r>
            <a:endParaRPr sz="1783">
              <a:solidFill>
                <a:schemeClr val="dk1"/>
              </a:solidFill>
            </a:endParaRPr>
          </a:p>
          <a:p>
            <a:pPr marL="0" lvl="0" indent="0" algn="l" rtl="0">
              <a:lnSpc>
                <a:spcPct val="115000"/>
              </a:lnSpc>
              <a:spcBef>
                <a:spcPts val="1200"/>
              </a:spcBef>
              <a:spcAft>
                <a:spcPts val="0"/>
              </a:spcAft>
              <a:buSzPts val="1800"/>
              <a:buNone/>
            </a:pPr>
            <a:endParaRPr sz="2100">
              <a:solidFill>
                <a:schemeClr val="dk1"/>
              </a:solidFill>
            </a:endParaRPr>
          </a:p>
          <a:p>
            <a:pPr marL="0" lvl="0" indent="0" algn="l" rtl="0">
              <a:lnSpc>
                <a:spcPct val="115000"/>
              </a:lnSpc>
              <a:spcBef>
                <a:spcPts val="1200"/>
              </a:spcBef>
              <a:spcAft>
                <a:spcPts val="0"/>
              </a:spcAft>
              <a:buSzPts val="1800"/>
              <a:buNone/>
            </a:pPr>
            <a:endParaRPr/>
          </a:p>
          <a:p>
            <a:pPr marL="0" lvl="0" indent="0" algn="l" rtl="0">
              <a:lnSpc>
                <a:spcPct val="115000"/>
              </a:lnSpc>
              <a:spcBef>
                <a:spcPts val="1200"/>
              </a:spcBef>
              <a:spcAft>
                <a:spcPts val="1200"/>
              </a:spcAft>
              <a:buSzPts val="1800"/>
              <a:buNone/>
            </a:pPr>
            <a:endParaRPr/>
          </a:p>
        </p:txBody>
      </p:sp>
      <p:pic>
        <p:nvPicPr>
          <p:cNvPr id="230" name="Google Shape;230;p35"/>
          <p:cNvPicPr preferRelativeResize="0"/>
          <p:nvPr/>
        </p:nvPicPr>
        <p:blipFill rotWithShape="1">
          <a:blip r:embed="rId3">
            <a:alphaModFix/>
          </a:blip>
          <a:srcRect l="26368" t="21633" r="27979" b="27784"/>
          <a:stretch/>
        </p:blipFill>
        <p:spPr>
          <a:xfrm>
            <a:off x="8105280" y="0"/>
            <a:ext cx="954319" cy="1017726"/>
          </a:xfrm>
          <a:prstGeom prst="rect">
            <a:avLst/>
          </a:prstGeom>
          <a:noFill/>
          <a:ln>
            <a:noFill/>
          </a:ln>
        </p:spPr>
      </p:pic>
      <p:pic>
        <p:nvPicPr>
          <p:cNvPr id="231" name="Google Shape;231;p35"/>
          <p:cNvPicPr preferRelativeResize="0"/>
          <p:nvPr/>
        </p:nvPicPr>
        <p:blipFill>
          <a:blip r:embed="rId4">
            <a:alphaModFix/>
          </a:blip>
          <a:stretch>
            <a:fillRect/>
          </a:stretch>
        </p:blipFill>
        <p:spPr>
          <a:xfrm>
            <a:off x="8105275" y="4332020"/>
            <a:ext cx="954325" cy="81148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6"/>
          <p:cNvSpPr txBox="1">
            <a:spLocks noGrp="1"/>
          </p:cNvSpPr>
          <p:nvPr>
            <p:ph type="body" idx="1"/>
          </p:nvPr>
        </p:nvSpPr>
        <p:spPr>
          <a:xfrm>
            <a:off x="311700" y="1017725"/>
            <a:ext cx="7793700" cy="3970200"/>
          </a:xfrm>
          <a:prstGeom prst="rect">
            <a:avLst/>
          </a:prstGeom>
          <a:noFill/>
          <a:ln>
            <a:noFill/>
          </a:ln>
        </p:spPr>
        <p:txBody>
          <a:bodyPr spcFirstLastPara="1" wrap="square" lIns="91425" tIns="91425" rIns="91425" bIns="91425" anchor="t" anchorCtr="0">
            <a:normAutofit fontScale="77500" lnSpcReduction="20000"/>
          </a:bodyPr>
          <a:lstStyle/>
          <a:p>
            <a:pPr marL="0" lvl="0" indent="0" algn="l" rtl="0">
              <a:spcBef>
                <a:spcPts val="0"/>
              </a:spcBef>
              <a:spcAft>
                <a:spcPts val="0"/>
              </a:spcAft>
              <a:buSzPct val="109626"/>
              <a:buNone/>
            </a:pPr>
            <a:r>
              <a:rPr lang="en" sz="1641">
                <a:solidFill>
                  <a:schemeClr val="dk1"/>
                </a:solidFill>
              </a:rPr>
              <a:t>(12.23)</a:t>
            </a:r>
            <a:endParaRPr sz="1641">
              <a:solidFill>
                <a:schemeClr val="dk1"/>
              </a:solidFill>
            </a:endParaRPr>
          </a:p>
          <a:p>
            <a:pPr marL="0" lvl="0" indent="0" algn="l" rtl="0">
              <a:lnSpc>
                <a:spcPct val="115000"/>
              </a:lnSpc>
              <a:spcBef>
                <a:spcPts val="0"/>
              </a:spcBef>
              <a:spcAft>
                <a:spcPts val="0"/>
              </a:spcAft>
              <a:buSzPct val="94736"/>
              <a:buNone/>
            </a:pPr>
            <a:r>
              <a:rPr lang="en" sz="1900" b="1">
                <a:solidFill>
                  <a:schemeClr val="dk1"/>
                </a:solidFill>
              </a:rPr>
              <a:t>Daniel:</a:t>
            </a:r>
            <a:r>
              <a:rPr lang="en" sz="1900">
                <a:solidFill>
                  <a:schemeClr val="dk1"/>
                </a:solidFill>
              </a:rPr>
              <a:t> “The times I lived abroad was first in Holland and then China, Japan, India, Sri Lanka. I spent some time in Jordan, in Nairobi and Africa, and then in central America, Mexico, Colombia, I think most of these places I stayed a year, or maybe sometimes two years, maximum was four years. At some point I always experienced a culture shock. There was always one moment where I was totally fed up. I was really fed up. in Japan I was fed up because, the doors were too small. I was banging my head. In China, I was fed up by the system. I thought, I had lost all my individuality. In Mexico city, I was fed up with the pollution and traffic jams. In Arabic countries, I was fed up by the people always changing their minds at the last minute, and so on and so on. So yeah, it never really disappears. I mean, culture shock can come back any moment, anytime you're abroad, there's no permanent cure for it. But maybe with time passing you just start to realize, hey, that's just normal. It's part of it. It's part of the cycle of getting adapted to a new place. And there's nothing big to worry about.” </a:t>
            </a:r>
            <a:endParaRPr sz="1900">
              <a:solidFill>
                <a:schemeClr val="dk1"/>
              </a:solidFill>
            </a:endParaRPr>
          </a:p>
          <a:p>
            <a:pPr marL="0" lvl="0" indent="0" algn="l" rtl="0">
              <a:lnSpc>
                <a:spcPct val="115000"/>
              </a:lnSpc>
              <a:spcBef>
                <a:spcPts val="0"/>
              </a:spcBef>
              <a:spcAft>
                <a:spcPts val="0"/>
              </a:spcAft>
              <a:buSzPct val="94736"/>
              <a:buNone/>
            </a:pPr>
            <a:endParaRPr sz="1900" i="1">
              <a:solidFill>
                <a:schemeClr val="dk1"/>
              </a:solidFill>
            </a:endParaRPr>
          </a:p>
          <a:p>
            <a:pPr marL="0" lvl="0" indent="0" algn="l" rtl="0">
              <a:lnSpc>
                <a:spcPct val="115000"/>
              </a:lnSpc>
              <a:spcBef>
                <a:spcPts val="0"/>
              </a:spcBef>
              <a:spcAft>
                <a:spcPts val="0"/>
              </a:spcAft>
              <a:buSzPct val="94736"/>
              <a:buNone/>
            </a:pPr>
            <a:endParaRPr sz="1900" i="1">
              <a:solidFill>
                <a:schemeClr val="dk1"/>
              </a:solidFill>
            </a:endParaRPr>
          </a:p>
          <a:p>
            <a:pPr marL="457200" lvl="0" indent="-328950" algn="l" rtl="0">
              <a:lnSpc>
                <a:spcPct val="115000"/>
              </a:lnSpc>
              <a:spcBef>
                <a:spcPts val="0"/>
              </a:spcBef>
              <a:spcAft>
                <a:spcPts val="0"/>
              </a:spcAft>
              <a:buClr>
                <a:schemeClr val="dk1"/>
              </a:buClr>
              <a:buSzPct val="100000"/>
              <a:buChar char="●"/>
            </a:pPr>
            <a:r>
              <a:rPr lang="en" sz="2257">
                <a:solidFill>
                  <a:schemeClr val="dk1"/>
                </a:solidFill>
              </a:rPr>
              <a:t>What was Daniel’s experience with culture shock when living in different countries?</a:t>
            </a:r>
            <a:endParaRPr sz="2257">
              <a:solidFill>
                <a:schemeClr val="dk1"/>
              </a:solidFill>
            </a:endParaRPr>
          </a:p>
          <a:p>
            <a:pPr marL="457200" lvl="0" indent="-328950" algn="l" rtl="0">
              <a:lnSpc>
                <a:spcPct val="115000"/>
              </a:lnSpc>
              <a:spcBef>
                <a:spcPts val="0"/>
              </a:spcBef>
              <a:spcAft>
                <a:spcPts val="0"/>
              </a:spcAft>
              <a:buClr>
                <a:schemeClr val="dk1"/>
              </a:buClr>
              <a:buSzPct val="100000"/>
              <a:buChar char="●"/>
            </a:pPr>
            <a:r>
              <a:rPr lang="en" sz="2257">
                <a:solidFill>
                  <a:schemeClr val="dk1"/>
                </a:solidFill>
              </a:rPr>
              <a:t>Why does culture shock “never disappear”?</a:t>
            </a:r>
            <a:endParaRPr sz="2257">
              <a:solidFill>
                <a:schemeClr val="dk1"/>
              </a:solidFill>
            </a:endParaRPr>
          </a:p>
        </p:txBody>
      </p:sp>
      <p:pic>
        <p:nvPicPr>
          <p:cNvPr id="237" name="Google Shape;237;p36"/>
          <p:cNvPicPr preferRelativeResize="0"/>
          <p:nvPr/>
        </p:nvPicPr>
        <p:blipFill rotWithShape="1">
          <a:blip r:embed="rId3">
            <a:alphaModFix/>
          </a:blip>
          <a:srcRect l="26368" t="21633" r="27979" b="27784"/>
          <a:stretch/>
        </p:blipFill>
        <p:spPr>
          <a:xfrm>
            <a:off x="8105280" y="0"/>
            <a:ext cx="954319" cy="1017726"/>
          </a:xfrm>
          <a:prstGeom prst="rect">
            <a:avLst/>
          </a:prstGeom>
          <a:noFill/>
          <a:ln>
            <a:noFill/>
          </a:ln>
        </p:spPr>
      </p:pic>
      <p:sp>
        <p:nvSpPr>
          <p:cNvPr id="238" name="Google Shape;238;p36"/>
          <p:cNvSpPr txBox="1">
            <a:spLocks noGrp="1"/>
          </p:cNvSpPr>
          <p:nvPr>
            <p:ph type="title"/>
          </p:nvPr>
        </p:nvSpPr>
        <p:spPr>
          <a:xfrm>
            <a:off x="311700" y="222513"/>
            <a:ext cx="7481400" cy="572700"/>
          </a:xfrm>
          <a:prstGeom prst="rect">
            <a:avLst/>
          </a:prstGeom>
          <a:solidFill>
            <a:schemeClr val="accent4"/>
          </a:solid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2420"/>
              <a:t>Exploring key insight: </a:t>
            </a:r>
            <a:r>
              <a:rPr lang="en" sz="2320"/>
              <a:t>Culture shock never disappears</a:t>
            </a:r>
            <a:endParaRPr sz="2320"/>
          </a:p>
        </p:txBody>
      </p:sp>
      <p:pic>
        <p:nvPicPr>
          <p:cNvPr id="239" name="Google Shape;239;p36"/>
          <p:cNvPicPr preferRelativeResize="0"/>
          <p:nvPr/>
        </p:nvPicPr>
        <p:blipFill>
          <a:blip r:embed="rId4">
            <a:alphaModFix/>
          </a:blip>
          <a:stretch>
            <a:fillRect/>
          </a:stretch>
        </p:blipFill>
        <p:spPr>
          <a:xfrm>
            <a:off x="8105275" y="4332020"/>
            <a:ext cx="954325" cy="81148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7"/>
          <p:cNvSpPr txBox="1">
            <a:spLocks noGrp="1"/>
          </p:cNvSpPr>
          <p:nvPr>
            <p:ph type="body" idx="1"/>
          </p:nvPr>
        </p:nvSpPr>
        <p:spPr>
          <a:xfrm>
            <a:off x="311700" y="1152475"/>
            <a:ext cx="7730400" cy="36435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1200"/>
              </a:spcBef>
              <a:spcAft>
                <a:spcPts val="0"/>
              </a:spcAft>
              <a:buSzPts val="1800"/>
              <a:buNone/>
            </a:pPr>
            <a:r>
              <a:rPr lang="en" sz="2200" dirty="0">
                <a:solidFill>
                  <a:schemeClr val="dk1"/>
                </a:solidFill>
              </a:rPr>
              <a:t>Which of the following is true about culture shock?</a:t>
            </a:r>
          </a:p>
          <a:p>
            <a:pPr marL="0" lvl="0" indent="0" algn="l" rtl="0">
              <a:lnSpc>
                <a:spcPct val="115000"/>
              </a:lnSpc>
              <a:spcBef>
                <a:spcPts val="1200"/>
              </a:spcBef>
              <a:spcAft>
                <a:spcPts val="0"/>
              </a:spcAft>
              <a:buSzPts val="1800"/>
              <a:buNone/>
            </a:pPr>
            <a:endParaRPr sz="2200" dirty="0">
              <a:solidFill>
                <a:schemeClr val="dk1"/>
              </a:solidFill>
            </a:endParaRPr>
          </a:p>
          <a:p>
            <a:pPr marL="457200" lvl="0" indent="-368300" algn="l" rtl="0">
              <a:lnSpc>
                <a:spcPct val="115000"/>
              </a:lnSpc>
              <a:spcBef>
                <a:spcPts val="1200"/>
              </a:spcBef>
              <a:spcAft>
                <a:spcPts val="0"/>
              </a:spcAft>
              <a:buClr>
                <a:schemeClr val="dk1"/>
              </a:buClr>
              <a:buSzPts val="2200"/>
              <a:buAutoNum type="alphaLcParenR"/>
            </a:pPr>
            <a:r>
              <a:rPr lang="en" sz="2200" dirty="0">
                <a:solidFill>
                  <a:schemeClr val="dk1"/>
                </a:solidFill>
              </a:rPr>
              <a:t>We experience it only when we visit a foreign country for a short time.</a:t>
            </a:r>
            <a:endParaRPr sz="2200" dirty="0">
              <a:solidFill>
                <a:schemeClr val="dk1"/>
              </a:solidFill>
            </a:endParaRPr>
          </a:p>
          <a:p>
            <a:pPr marL="457200" lvl="0" indent="-368300" algn="l" rtl="0">
              <a:lnSpc>
                <a:spcPct val="115000"/>
              </a:lnSpc>
              <a:spcBef>
                <a:spcPts val="0"/>
              </a:spcBef>
              <a:spcAft>
                <a:spcPts val="0"/>
              </a:spcAft>
              <a:buClr>
                <a:schemeClr val="dk1"/>
              </a:buClr>
              <a:buSzPts val="2200"/>
              <a:buAutoNum type="alphaLcParenR"/>
            </a:pPr>
            <a:r>
              <a:rPr lang="en" sz="2200" dirty="0">
                <a:solidFill>
                  <a:schemeClr val="dk1"/>
                </a:solidFill>
              </a:rPr>
              <a:t>After experiencing it a few times, we are able to avoid it.</a:t>
            </a:r>
            <a:endParaRPr sz="2200" dirty="0">
              <a:solidFill>
                <a:schemeClr val="dk1"/>
              </a:solidFill>
            </a:endParaRPr>
          </a:p>
          <a:p>
            <a:pPr marL="457200" lvl="0" indent="-368300" algn="l" rtl="0">
              <a:lnSpc>
                <a:spcPct val="115000"/>
              </a:lnSpc>
              <a:spcBef>
                <a:spcPts val="0"/>
              </a:spcBef>
              <a:spcAft>
                <a:spcPts val="0"/>
              </a:spcAft>
              <a:buClr>
                <a:schemeClr val="dk1"/>
              </a:buClr>
              <a:buSzPts val="2200"/>
              <a:buAutoNum type="alphaLcParenR"/>
            </a:pPr>
            <a:r>
              <a:rPr lang="en" sz="2200" dirty="0">
                <a:solidFill>
                  <a:schemeClr val="dk1"/>
                </a:solidFill>
              </a:rPr>
              <a:t>It is normal and is part of getting adapted to a new place.</a:t>
            </a:r>
            <a:endParaRPr sz="2200" dirty="0">
              <a:solidFill>
                <a:schemeClr val="dk1"/>
              </a:solidFill>
            </a:endParaRPr>
          </a:p>
        </p:txBody>
      </p:sp>
      <p:pic>
        <p:nvPicPr>
          <p:cNvPr id="245" name="Google Shape;245;p37"/>
          <p:cNvPicPr preferRelativeResize="0"/>
          <p:nvPr/>
        </p:nvPicPr>
        <p:blipFill rotWithShape="1">
          <a:blip r:embed="rId3">
            <a:alphaModFix/>
          </a:blip>
          <a:srcRect l="26368" t="21633" r="27979" b="27784"/>
          <a:stretch/>
        </p:blipFill>
        <p:spPr>
          <a:xfrm>
            <a:off x="8105280" y="0"/>
            <a:ext cx="954319" cy="1017726"/>
          </a:xfrm>
          <a:prstGeom prst="rect">
            <a:avLst/>
          </a:prstGeom>
          <a:noFill/>
          <a:ln>
            <a:noFill/>
          </a:ln>
        </p:spPr>
      </p:pic>
      <p:sp>
        <p:nvSpPr>
          <p:cNvPr id="246" name="Google Shape;246;p37"/>
          <p:cNvSpPr txBox="1">
            <a:spLocks noGrp="1"/>
          </p:cNvSpPr>
          <p:nvPr>
            <p:ph type="title"/>
          </p:nvPr>
        </p:nvSpPr>
        <p:spPr>
          <a:xfrm>
            <a:off x="311700" y="222513"/>
            <a:ext cx="7481400" cy="572700"/>
          </a:xfrm>
          <a:prstGeom prst="rect">
            <a:avLst/>
          </a:prstGeom>
          <a:solidFill>
            <a:schemeClr val="accent4"/>
          </a:solid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Check your understanding!</a:t>
            </a:r>
            <a:endParaRPr/>
          </a:p>
        </p:txBody>
      </p:sp>
      <p:pic>
        <p:nvPicPr>
          <p:cNvPr id="247" name="Google Shape;247;p37"/>
          <p:cNvPicPr preferRelativeResize="0"/>
          <p:nvPr/>
        </p:nvPicPr>
        <p:blipFill>
          <a:blip r:embed="rId4">
            <a:alphaModFix/>
          </a:blip>
          <a:stretch>
            <a:fillRect/>
          </a:stretch>
        </p:blipFill>
        <p:spPr>
          <a:xfrm>
            <a:off x="8105275" y="4332020"/>
            <a:ext cx="954325" cy="81148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8"/>
          <p:cNvSpPr txBox="1">
            <a:spLocks noGrp="1"/>
          </p:cNvSpPr>
          <p:nvPr>
            <p:ph type="title"/>
          </p:nvPr>
        </p:nvSpPr>
        <p:spPr>
          <a:xfrm>
            <a:off x="882300" y="1399075"/>
            <a:ext cx="7379400" cy="2482500"/>
          </a:xfrm>
          <a:prstGeom prst="rect">
            <a:avLst/>
          </a:prstGeom>
          <a:solidFill>
            <a:schemeClr val="accent4"/>
          </a:solidFill>
        </p:spPr>
        <p:txBody>
          <a:bodyPr spcFirstLastPara="1" wrap="square" lIns="91425" tIns="91425" rIns="91425" bIns="91425" anchor="ctr" anchorCtr="0">
            <a:normAutofit/>
          </a:bodyPr>
          <a:lstStyle/>
          <a:p>
            <a:pPr marL="0" lvl="0" indent="0" algn="ctr" rtl="0">
              <a:spcBef>
                <a:spcPts val="0"/>
              </a:spcBef>
              <a:spcAft>
                <a:spcPts val="0"/>
              </a:spcAft>
              <a:buNone/>
            </a:pPr>
            <a:r>
              <a:rPr lang="en" sz="3500" b="1"/>
              <a:t>Part 3: There’s more to life than happiness</a:t>
            </a:r>
            <a:endParaRPr sz="3500" b="1"/>
          </a:p>
          <a:p>
            <a:pPr marL="0" lvl="0" indent="0" algn="ctr" rtl="0">
              <a:spcBef>
                <a:spcPts val="0"/>
              </a:spcBef>
              <a:spcAft>
                <a:spcPts val="0"/>
              </a:spcAft>
              <a:buNone/>
            </a:pPr>
            <a:r>
              <a:rPr lang="en" sz="3400"/>
              <a:t>Deeper Understanding</a:t>
            </a:r>
            <a:endParaRPr sz="3400"/>
          </a:p>
        </p:txBody>
      </p:sp>
      <p:pic>
        <p:nvPicPr>
          <p:cNvPr id="253" name="Google Shape;253;p38"/>
          <p:cNvPicPr preferRelativeResize="0"/>
          <p:nvPr/>
        </p:nvPicPr>
        <p:blipFill rotWithShape="1">
          <a:blip r:embed="rId3">
            <a:alphaModFix/>
          </a:blip>
          <a:srcRect l="26371" t="21632" r="27978" b="27788"/>
          <a:stretch/>
        </p:blipFill>
        <p:spPr>
          <a:xfrm>
            <a:off x="8105280" y="0"/>
            <a:ext cx="954319" cy="1017726"/>
          </a:xfrm>
          <a:prstGeom prst="rect">
            <a:avLst/>
          </a:prstGeom>
          <a:noFill/>
          <a:ln>
            <a:noFill/>
          </a:ln>
        </p:spPr>
      </p:pic>
      <p:pic>
        <p:nvPicPr>
          <p:cNvPr id="254" name="Google Shape;254;p38"/>
          <p:cNvPicPr preferRelativeResize="0"/>
          <p:nvPr/>
        </p:nvPicPr>
        <p:blipFill>
          <a:blip r:embed="rId4">
            <a:alphaModFix/>
          </a:blip>
          <a:stretch>
            <a:fillRect/>
          </a:stretch>
        </p:blipFill>
        <p:spPr>
          <a:xfrm>
            <a:off x="8105275" y="4332020"/>
            <a:ext cx="954325" cy="81148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9"/>
          <p:cNvSpPr txBox="1">
            <a:spLocks noGrp="1"/>
          </p:cNvSpPr>
          <p:nvPr>
            <p:ph type="title"/>
          </p:nvPr>
        </p:nvSpPr>
        <p:spPr>
          <a:xfrm>
            <a:off x="311850" y="445025"/>
            <a:ext cx="7481400" cy="572700"/>
          </a:xfrm>
          <a:prstGeom prst="rect">
            <a:avLst/>
          </a:prstGeom>
          <a:solidFill>
            <a:schemeClr val="accent4"/>
          </a:solidFill>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Deeper understanding</a:t>
            </a:r>
            <a:endParaRPr/>
          </a:p>
        </p:txBody>
      </p:sp>
      <p:sp>
        <p:nvSpPr>
          <p:cNvPr id="260" name="Google Shape;260;p39"/>
          <p:cNvSpPr txBox="1">
            <a:spLocks noGrp="1"/>
          </p:cNvSpPr>
          <p:nvPr>
            <p:ph type="body" idx="1"/>
          </p:nvPr>
        </p:nvSpPr>
        <p:spPr>
          <a:xfrm>
            <a:off x="311700" y="1152475"/>
            <a:ext cx="8520600" cy="3739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sz="1900">
              <a:solidFill>
                <a:schemeClr val="dk1"/>
              </a:solidFill>
            </a:endParaRPr>
          </a:p>
          <a:p>
            <a:pPr marL="0" lvl="0" indent="0" algn="l" rtl="0">
              <a:spcBef>
                <a:spcPts val="1200"/>
              </a:spcBef>
              <a:spcAft>
                <a:spcPts val="0"/>
              </a:spcAft>
              <a:buNone/>
            </a:pPr>
            <a:endParaRPr sz="1900">
              <a:solidFill>
                <a:schemeClr val="dk1"/>
              </a:solidFill>
            </a:endParaRPr>
          </a:p>
          <a:p>
            <a:pPr marL="0" lvl="0" indent="0" algn="l" rtl="0">
              <a:spcBef>
                <a:spcPts val="1200"/>
              </a:spcBef>
              <a:spcAft>
                <a:spcPts val="0"/>
              </a:spcAft>
              <a:buNone/>
            </a:pPr>
            <a:r>
              <a:rPr lang="en" b="1">
                <a:solidFill>
                  <a:schemeClr val="dk1"/>
                </a:solidFill>
              </a:rPr>
              <a:t>Ego depletion: </a:t>
            </a:r>
            <a:r>
              <a:rPr lang="en">
                <a:solidFill>
                  <a:schemeClr val="dk1"/>
                </a:solidFill>
              </a:rPr>
              <a:t>(20.12) Ego depletion is when our conscious problem-solving part of our mind gets overloaded. We lose willpower and easily feel irritated. (20.40) Being in a foreign environment is tiring also because our intuitive mind–our automatic mental autopilot–must adjust to new mental habits.</a:t>
            </a:r>
            <a:r>
              <a:rPr lang="en" sz="1900">
                <a:solidFill>
                  <a:schemeClr val="dk1"/>
                </a:solidFill>
              </a:rPr>
              <a:t> </a:t>
            </a:r>
            <a:endParaRPr sz="1900">
              <a:solidFill>
                <a:schemeClr val="dk1"/>
              </a:solidFill>
            </a:endParaRPr>
          </a:p>
          <a:p>
            <a:pPr marL="0" lvl="0" indent="0" algn="l" rtl="0">
              <a:spcBef>
                <a:spcPts val="1200"/>
              </a:spcBef>
              <a:spcAft>
                <a:spcPts val="1200"/>
              </a:spcAft>
              <a:buNone/>
            </a:pPr>
            <a:endParaRPr sz="2000">
              <a:solidFill>
                <a:schemeClr val="dk1"/>
              </a:solidFill>
            </a:endParaRPr>
          </a:p>
        </p:txBody>
      </p:sp>
      <p:pic>
        <p:nvPicPr>
          <p:cNvPr id="261" name="Google Shape;261;p39"/>
          <p:cNvPicPr preferRelativeResize="0"/>
          <p:nvPr/>
        </p:nvPicPr>
        <p:blipFill rotWithShape="1">
          <a:blip r:embed="rId3">
            <a:alphaModFix/>
          </a:blip>
          <a:srcRect l="26371" t="21632" r="27978" b="27788"/>
          <a:stretch/>
        </p:blipFill>
        <p:spPr>
          <a:xfrm>
            <a:off x="8105280" y="0"/>
            <a:ext cx="954319" cy="1017726"/>
          </a:xfrm>
          <a:prstGeom prst="rect">
            <a:avLst/>
          </a:prstGeom>
          <a:noFill/>
          <a:ln>
            <a:noFill/>
          </a:ln>
        </p:spPr>
      </p:pic>
      <p:pic>
        <p:nvPicPr>
          <p:cNvPr id="262" name="Google Shape;262;p39"/>
          <p:cNvPicPr preferRelativeResize="0"/>
          <p:nvPr/>
        </p:nvPicPr>
        <p:blipFill>
          <a:blip r:embed="rId4">
            <a:alphaModFix/>
          </a:blip>
          <a:stretch>
            <a:fillRect/>
          </a:stretch>
        </p:blipFill>
        <p:spPr>
          <a:xfrm>
            <a:off x="8105275" y="4332020"/>
            <a:ext cx="954325" cy="81148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40"/>
          <p:cNvSpPr txBox="1">
            <a:spLocks noGrp="1"/>
          </p:cNvSpPr>
          <p:nvPr>
            <p:ph type="title"/>
          </p:nvPr>
        </p:nvSpPr>
        <p:spPr>
          <a:xfrm>
            <a:off x="311850" y="445025"/>
            <a:ext cx="7481400" cy="572700"/>
          </a:xfrm>
          <a:prstGeom prst="rect">
            <a:avLst/>
          </a:prstGeom>
          <a:solidFill>
            <a:schemeClr val="accent4"/>
          </a:solidFill>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Deeper understanding</a:t>
            </a:r>
            <a:endParaRPr/>
          </a:p>
        </p:txBody>
      </p:sp>
      <p:sp>
        <p:nvSpPr>
          <p:cNvPr id="268" name="Google Shape;268;p40"/>
          <p:cNvSpPr txBox="1">
            <a:spLocks noGrp="1"/>
          </p:cNvSpPr>
          <p:nvPr>
            <p:ph type="body" idx="1"/>
          </p:nvPr>
        </p:nvSpPr>
        <p:spPr>
          <a:xfrm>
            <a:off x="311700" y="1152475"/>
            <a:ext cx="8007600" cy="3739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sz="2000">
              <a:solidFill>
                <a:schemeClr val="dk1"/>
              </a:solidFill>
            </a:endParaRPr>
          </a:p>
          <a:p>
            <a:pPr marL="0" lvl="0" indent="0" algn="l" rtl="0">
              <a:spcBef>
                <a:spcPts val="1200"/>
              </a:spcBef>
              <a:spcAft>
                <a:spcPts val="0"/>
              </a:spcAft>
              <a:buNone/>
            </a:pPr>
            <a:r>
              <a:rPr lang="en" b="1">
                <a:solidFill>
                  <a:schemeClr val="dk1"/>
                </a:solidFill>
              </a:rPr>
              <a:t>Adjustment disorder:</a:t>
            </a:r>
            <a:r>
              <a:rPr lang="en">
                <a:solidFill>
                  <a:schemeClr val="dk1"/>
                </a:solidFill>
              </a:rPr>
              <a:t> </a:t>
            </a:r>
            <a:endParaRPr>
              <a:solidFill>
                <a:schemeClr val="dk1"/>
              </a:solidFill>
            </a:endParaRPr>
          </a:p>
          <a:p>
            <a:pPr marL="0" lvl="0" indent="0" algn="l" rtl="0">
              <a:spcBef>
                <a:spcPts val="1200"/>
              </a:spcBef>
              <a:spcAft>
                <a:spcPts val="0"/>
              </a:spcAft>
              <a:buNone/>
            </a:pPr>
            <a:r>
              <a:rPr lang="en">
                <a:solidFill>
                  <a:schemeClr val="dk1"/>
                </a:solidFill>
              </a:rPr>
              <a:t>(21.48) a “stress-related condition caused by a stressful or unexpected event”. (Mayo Clinic)</a:t>
            </a:r>
            <a:endParaRPr>
              <a:solidFill>
                <a:schemeClr val="dk1"/>
              </a:solidFill>
            </a:endParaRPr>
          </a:p>
          <a:p>
            <a:pPr marL="0" lvl="0" indent="0" algn="l" rtl="0">
              <a:spcBef>
                <a:spcPts val="1200"/>
              </a:spcBef>
              <a:spcAft>
                <a:spcPts val="0"/>
              </a:spcAft>
              <a:buNone/>
            </a:pPr>
            <a:r>
              <a:rPr lang="en">
                <a:solidFill>
                  <a:schemeClr val="dk1"/>
                </a:solidFill>
              </a:rPr>
              <a:t>(22.12) So when a life situation changes, it can create stress, which makes sense . . . such as when we lose our job or move to a different city or have a loved one die. These can bring about really big changes, which can be hard to cope with and can have serious psychological symptoms.</a:t>
            </a:r>
            <a:endParaRPr>
              <a:solidFill>
                <a:schemeClr val="dk1"/>
              </a:solidFill>
            </a:endParaRPr>
          </a:p>
          <a:p>
            <a:pPr marL="0" lvl="0" indent="0" algn="l" rtl="0">
              <a:spcBef>
                <a:spcPts val="1200"/>
              </a:spcBef>
              <a:spcAft>
                <a:spcPts val="1200"/>
              </a:spcAft>
              <a:buNone/>
            </a:pPr>
            <a:endParaRPr sz="2000">
              <a:solidFill>
                <a:schemeClr val="dk1"/>
              </a:solidFill>
            </a:endParaRPr>
          </a:p>
        </p:txBody>
      </p:sp>
      <p:pic>
        <p:nvPicPr>
          <p:cNvPr id="269" name="Google Shape;269;p40"/>
          <p:cNvPicPr preferRelativeResize="0"/>
          <p:nvPr/>
        </p:nvPicPr>
        <p:blipFill rotWithShape="1">
          <a:blip r:embed="rId3">
            <a:alphaModFix/>
          </a:blip>
          <a:srcRect l="26371" t="21632" r="27978" b="27788"/>
          <a:stretch/>
        </p:blipFill>
        <p:spPr>
          <a:xfrm>
            <a:off x="8105280" y="0"/>
            <a:ext cx="954319" cy="1017726"/>
          </a:xfrm>
          <a:prstGeom prst="rect">
            <a:avLst/>
          </a:prstGeom>
          <a:noFill/>
          <a:ln>
            <a:noFill/>
          </a:ln>
        </p:spPr>
      </p:pic>
      <p:pic>
        <p:nvPicPr>
          <p:cNvPr id="270" name="Google Shape;270;p40"/>
          <p:cNvPicPr preferRelativeResize="0"/>
          <p:nvPr/>
        </p:nvPicPr>
        <p:blipFill>
          <a:blip r:embed="rId4">
            <a:alphaModFix/>
          </a:blip>
          <a:stretch>
            <a:fillRect/>
          </a:stretch>
        </p:blipFill>
        <p:spPr>
          <a:xfrm>
            <a:off x="8105275" y="4332020"/>
            <a:ext cx="954325" cy="81148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41"/>
          <p:cNvSpPr txBox="1">
            <a:spLocks noGrp="1"/>
          </p:cNvSpPr>
          <p:nvPr>
            <p:ph type="title"/>
          </p:nvPr>
        </p:nvSpPr>
        <p:spPr>
          <a:xfrm>
            <a:off x="311850" y="445025"/>
            <a:ext cx="7481400" cy="572700"/>
          </a:xfrm>
          <a:prstGeom prst="rect">
            <a:avLst/>
          </a:prstGeom>
          <a:solidFill>
            <a:schemeClr val="accent4"/>
          </a:solidFill>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Check your understanding </a:t>
            </a:r>
            <a:endParaRPr/>
          </a:p>
        </p:txBody>
      </p:sp>
      <p:sp>
        <p:nvSpPr>
          <p:cNvPr id="276" name="Google Shape;276;p4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200" dirty="0">
                <a:solidFill>
                  <a:schemeClr val="dk1"/>
                </a:solidFill>
              </a:rPr>
              <a:t>Which of the following can lead to ego depletion?</a:t>
            </a:r>
            <a:endParaRPr sz="2200" dirty="0">
              <a:solidFill>
                <a:schemeClr val="dk1"/>
              </a:solidFill>
            </a:endParaRPr>
          </a:p>
          <a:p>
            <a:pPr marL="457200" lvl="0" indent="-368300" algn="l" rtl="0">
              <a:spcBef>
                <a:spcPts val="1200"/>
              </a:spcBef>
              <a:spcAft>
                <a:spcPts val="0"/>
              </a:spcAft>
              <a:buClr>
                <a:schemeClr val="dk1"/>
              </a:buClr>
              <a:buSzPts val="2200"/>
              <a:buAutoNum type="alphaLcParenR"/>
            </a:pPr>
            <a:r>
              <a:rPr lang="en" sz="2200" dirty="0">
                <a:solidFill>
                  <a:schemeClr val="dk1"/>
                </a:solidFill>
              </a:rPr>
              <a:t>Going to a party with long-time friends you enjoy hanging out with</a:t>
            </a:r>
            <a:endParaRPr sz="2200" dirty="0">
              <a:solidFill>
                <a:schemeClr val="dk1"/>
              </a:solidFill>
            </a:endParaRPr>
          </a:p>
          <a:p>
            <a:pPr marL="457200" lvl="0" indent="-368300" algn="l" rtl="0">
              <a:spcBef>
                <a:spcPts val="0"/>
              </a:spcBef>
              <a:spcAft>
                <a:spcPts val="0"/>
              </a:spcAft>
              <a:buClr>
                <a:schemeClr val="dk1"/>
              </a:buClr>
              <a:buSzPts val="2200"/>
              <a:buAutoNum type="alphaLcParenR"/>
            </a:pPr>
            <a:r>
              <a:rPr lang="en" sz="2200" dirty="0">
                <a:solidFill>
                  <a:schemeClr val="dk1"/>
                </a:solidFill>
              </a:rPr>
              <a:t>Going to your usual supermarket in your neighbourhood</a:t>
            </a:r>
            <a:endParaRPr sz="2200" dirty="0">
              <a:solidFill>
                <a:schemeClr val="dk1"/>
              </a:solidFill>
            </a:endParaRPr>
          </a:p>
          <a:p>
            <a:pPr marL="457200" lvl="0" indent="-368300" algn="l" rtl="0">
              <a:spcBef>
                <a:spcPts val="0"/>
              </a:spcBef>
              <a:spcAft>
                <a:spcPts val="0"/>
              </a:spcAft>
              <a:buClr>
                <a:schemeClr val="dk1"/>
              </a:buClr>
              <a:buSzPts val="2200"/>
              <a:buAutoNum type="alphaLcParenR"/>
            </a:pPr>
            <a:r>
              <a:rPr lang="en" sz="2200" dirty="0">
                <a:solidFill>
                  <a:schemeClr val="dk1"/>
                </a:solidFill>
              </a:rPr>
              <a:t>Going to the supermarket in a foreign country or a new neighbourhood</a:t>
            </a:r>
            <a:endParaRPr sz="2200" dirty="0">
              <a:solidFill>
                <a:schemeClr val="dk1"/>
              </a:solidFill>
            </a:endParaRPr>
          </a:p>
        </p:txBody>
      </p:sp>
      <p:pic>
        <p:nvPicPr>
          <p:cNvPr id="277" name="Google Shape;277;p41"/>
          <p:cNvPicPr preferRelativeResize="0"/>
          <p:nvPr/>
        </p:nvPicPr>
        <p:blipFill rotWithShape="1">
          <a:blip r:embed="rId3">
            <a:alphaModFix/>
          </a:blip>
          <a:srcRect l="26371" t="21632" r="27978" b="27788"/>
          <a:stretch/>
        </p:blipFill>
        <p:spPr>
          <a:xfrm>
            <a:off x="8105280" y="0"/>
            <a:ext cx="954319" cy="1017726"/>
          </a:xfrm>
          <a:prstGeom prst="rect">
            <a:avLst/>
          </a:prstGeom>
          <a:noFill/>
          <a:ln>
            <a:noFill/>
          </a:ln>
        </p:spPr>
      </p:pic>
      <p:pic>
        <p:nvPicPr>
          <p:cNvPr id="278" name="Google Shape;278;p41"/>
          <p:cNvPicPr preferRelativeResize="0"/>
          <p:nvPr/>
        </p:nvPicPr>
        <p:blipFill>
          <a:blip r:embed="rId4">
            <a:alphaModFix/>
          </a:blip>
          <a:stretch>
            <a:fillRect/>
          </a:stretch>
        </p:blipFill>
        <p:spPr>
          <a:xfrm>
            <a:off x="8105275" y="4332020"/>
            <a:ext cx="954325" cy="81148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311850" y="445025"/>
            <a:ext cx="7481400" cy="572700"/>
          </a:xfrm>
          <a:prstGeom prst="rect">
            <a:avLst/>
          </a:prstGeom>
          <a:solidFill>
            <a:schemeClr val="accent4"/>
          </a:solidFill>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Module Structure</a:t>
            </a:r>
            <a:endParaRPr/>
          </a:p>
        </p:txBody>
      </p:sp>
      <p:sp>
        <p:nvSpPr>
          <p:cNvPr id="70" name="Google Shape;70;p15"/>
          <p:cNvSpPr txBox="1">
            <a:spLocks noGrp="1"/>
          </p:cNvSpPr>
          <p:nvPr>
            <p:ph type="body" idx="1"/>
          </p:nvPr>
        </p:nvSpPr>
        <p:spPr>
          <a:xfrm>
            <a:off x="311700" y="1152475"/>
            <a:ext cx="7481400" cy="3416400"/>
          </a:xfrm>
          <a:prstGeom prst="rect">
            <a:avLst/>
          </a:prstGeom>
        </p:spPr>
        <p:txBody>
          <a:bodyPr spcFirstLastPara="1" wrap="square" lIns="91425" tIns="91425" rIns="91425" bIns="91425" anchor="ctr" anchorCtr="0">
            <a:normAutofit/>
          </a:bodyPr>
          <a:lstStyle/>
          <a:p>
            <a:pPr marL="457200" lvl="0" indent="-355600" algn="l" rtl="0">
              <a:spcBef>
                <a:spcPts val="0"/>
              </a:spcBef>
              <a:spcAft>
                <a:spcPts val="0"/>
              </a:spcAft>
              <a:buClr>
                <a:schemeClr val="dk1"/>
              </a:buClr>
              <a:buSzPts val="2000"/>
              <a:buChar char="●"/>
            </a:pPr>
            <a:r>
              <a:rPr lang="en" sz="2000">
                <a:solidFill>
                  <a:schemeClr val="dk1"/>
                </a:solidFill>
              </a:rPr>
              <a:t>Introducing the episode: Summary, link, key themes</a:t>
            </a:r>
            <a:endParaRPr sz="2000">
              <a:solidFill>
                <a:schemeClr val="dk1"/>
              </a:solidFill>
            </a:endParaRPr>
          </a:p>
          <a:p>
            <a:pPr marL="457200" lvl="0" indent="-355600" algn="l" rtl="0">
              <a:spcBef>
                <a:spcPts val="0"/>
              </a:spcBef>
              <a:spcAft>
                <a:spcPts val="0"/>
              </a:spcAft>
              <a:buClr>
                <a:schemeClr val="dk1"/>
              </a:buClr>
              <a:buSzPts val="2000"/>
              <a:buChar char="●"/>
            </a:pPr>
            <a:r>
              <a:rPr lang="en" sz="2000">
                <a:solidFill>
                  <a:schemeClr val="dk1"/>
                </a:solidFill>
              </a:rPr>
              <a:t>Opening Discussion: Culture Shock</a:t>
            </a:r>
            <a:endParaRPr sz="2000">
              <a:solidFill>
                <a:schemeClr val="dk1"/>
              </a:solidFill>
            </a:endParaRPr>
          </a:p>
          <a:p>
            <a:pPr marL="457200" lvl="0" indent="-355600" algn="l" rtl="0">
              <a:spcBef>
                <a:spcPts val="0"/>
              </a:spcBef>
              <a:spcAft>
                <a:spcPts val="0"/>
              </a:spcAft>
              <a:buClr>
                <a:schemeClr val="dk1"/>
              </a:buClr>
              <a:buSzPts val="2000"/>
              <a:buChar char="●"/>
            </a:pPr>
            <a:r>
              <a:rPr lang="en" sz="2000">
                <a:solidFill>
                  <a:schemeClr val="dk1"/>
                </a:solidFill>
              </a:rPr>
              <a:t>Part 1: Surprise, Stress and Shock - Key ideas / insights</a:t>
            </a:r>
            <a:endParaRPr sz="2000">
              <a:solidFill>
                <a:schemeClr val="dk1"/>
              </a:solidFill>
            </a:endParaRPr>
          </a:p>
          <a:p>
            <a:pPr marL="457200" lvl="0" indent="-355600" algn="l" rtl="0">
              <a:spcBef>
                <a:spcPts val="0"/>
              </a:spcBef>
              <a:spcAft>
                <a:spcPts val="0"/>
              </a:spcAft>
              <a:buClr>
                <a:schemeClr val="dk1"/>
              </a:buClr>
              <a:buSzPts val="2000"/>
              <a:buChar char="●"/>
            </a:pPr>
            <a:r>
              <a:rPr lang="en" sz="2000">
                <a:solidFill>
                  <a:schemeClr val="dk1"/>
                </a:solidFill>
              </a:rPr>
              <a:t>Part 2: The W-curve - Key ideas / insights</a:t>
            </a:r>
            <a:endParaRPr sz="2000">
              <a:solidFill>
                <a:schemeClr val="dk1"/>
              </a:solidFill>
            </a:endParaRPr>
          </a:p>
          <a:p>
            <a:pPr marL="457200" lvl="0" indent="-355600" algn="l" rtl="0">
              <a:spcBef>
                <a:spcPts val="0"/>
              </a:spcBef>
              <a:spcAft>
                <a:spcPts val="0"/>
              </a:spcAft>
              <a:buClr>
                <a:schemeClr val="dk1"/>
              </a:buClr>
              <a:buSzPts val="2000"/>
              <a:buChar char="●"/>
            </a:pPr>
            <a:r>
              <a:rPr lang="en" sz="2000">
                <a:solidFill>
                  <a:schemeClr val="dk1"/>
                </a:solidFill>
              </a:rPr>
              <a:t>Part 3: There’s more to life than happiness - Deeper Understanding</a:t>
            </a:r>
            <a:endParaRPr sz="2000">
              <a:solidFill>
                <a:schemeClr val="dk1"/>
              </a:solidFill>
            </a:endParaRPr>
          </a:p>
          <a:p>
            <a:pPr marL="457200" lvl="0" indent="-355600" algn="l" rtl="0">
              <a:spcBef>
                <a:spcPts val="0"/>
              </a:spcBef>
              <a:spcAft>
                <a:spcPts val="0"/>
              </a:spcAft>
              <a:buClr>
                <a:schemeClr val="dk1"/>
              </a:buClr>
              <a:buSzPts val="2000"/>
              <a:buChar char="●"/>
            </a:pPr>
            <a:r>
              <a:rPr lang="en" sz="2000">
                <a:solidFill>
                  <a:schemeClr val="dk1"/>
                </a:solidFill>
              </a:rPr>
              <a:t>Digging Deeper</a:t>
            </a:r>
            <a:endParaRPr sz="2000">
              <a:solidFill>
                <a:schemeClr val="dk1"/>
              </a:solidFill>
            </a:endParaRPr>
          </a:p>
        </p:txBody>
      </p:sp>
      <p:pic>
        <p:nvPicPr>
          <p:cNvPr id="71" name="Google Shape;71;p15"/>
          <p:cNvPicPr preferRelativeResize="0"/>
          <p:nvPr/>
        </p:nvPicPr>
        <p:blipFill rotWithShape="1">
          <a:blip r:embed="rId3">
            <a:alphaModFix/>
          </a:blip>
          <a:srcRect l="26371" t="21632" r="27978" b="27788"/>
          <a:stretch/>
        </p:blipFill>
        <p:spPr>
          <a:xfrm>
            <a:off x="8105280" y="0"/>
            <a:ext cx="954319" cy="1017726"/>
          </a:xfrm>
          <a:prstGeom prst="rect">
            <a:avLst/>
          </a:prstGeom>
          <a:noFill/>
          <a:ln>
            <a:noFill/>
          </a:ln>
        </p:spPr>
      </p:pic>
      <p:pic>
        <p:nvPicPr>
          <p:cNvPr id="72" name="Google Shape;72;p15"/>
          <p:cNvPicPr preferRelativeResize="0"/>
          <p:nvPr/>
        </p:nvPicPr>
        <p:blipFill>
          <a:blip r:embed="rId4">
            <a:alphaModFix/>
          </a:blip>
          <a:stretch>
            <a:fillRect/>
          </a:stretch>
        </p:blipFill>
        <p:spPr>
          <a:xfrm>
            <a:off x="8105275" y="4332020"/>
            <a:ext cx="954325" cy="81148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42"/>
          <p:cNvSpPr txBox="1">
            <a:spLocks noGrp="1"/>
          </p:cNvSpPr>
          <p:nvPr>
            <p:ph type="title"/>
          </p:nvPr>
        </p:nvSpPr>
        <p:spPr>
          <a:xfrm>
            <a:off x="311850" y="445025"/>
            <a:ext cx="7481400" cy="572700"/>
          </a:xfrm>
          <a:prstGeom prst="rect">
            <a:avLst/>
          </a:prstGeom>
          <a:solidFill>
            <a:schemeClr val="accent4"/>
          </a:solidFill>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Check your understanding </a:t>
            </a:r>
            <a:endParaRPr/>
          </a:p>
        </p:txBody>
      </p:sp>
      <p:sp>
        <p:nvSpPr>
          <p:cNvPr id="284" name="Google Shape;284;p42"/>
          <p:cNvSpPr txBox="1">
            <a:spLocks noGrp="1"/>
          </p:cNvSpPr>
          <p:nvPr>
            <p:ph type="body" idx="1"/>
          </p:nvPr>
        </p:nvSpPr>
        <p:spPr>
          <a:xfrm>
            <a:off x="311700" y="1152475"/>
            <a:ext cx="8520600" cy="34164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2200" dirty="0">
                <a:solidFill>
                  <a:schemeClr val="dk1"/>
                </a:solidFill>
              </a:rPr>
              <a:t>Which of the following is true about adjustment disorder?</a:t>
            </a:r>
            <a:endParaRPr sz="2200" dirty="0">
              <a:solidFill>
                <a:schemeClr val="dk1"/>
              </a:solidFill>
            </a:endParaRPr>
          </a:p>
          <a:p>
            <a:pPr marL="457200" lvl="0" indent="-368300" algn="l" rtl="0">
              <a:spcBef>
                <a:spcPts val="1200"/>
              </a:spcBef>
              <a:spcAft>
                <a:spcPts val="0"/>
              </a:spcAft>
              <a:buClr>
                <a:schemeClr val="dk1"/>
              </a:buClr>
              <a:buSzPts val="2200"/>
              <a:buAutoNum type="alphaLcParenR"/>
            </a:pPr>
            <a:r>
              <a:rPr lang="en" sz="2200" dirty="0">
                <a:solidFill>
                  <a:schemeClr val="dk1"/>
                </a:solidFill>
              </a:rPr>
              <a:t>It rarely happens and is not a serious condition </a:t>
            </a:r>
            <a:endParaRPr sz="2200" dirty="0">
              <a:solidFill>
                <a:schemeClr val="dk1"/>
              </a:solidFill>
            </a:endParaRPr>
          </a:p>
          <a:p>
            <a:pPr marL="457200" lvl="0" indent="-368300" algn="l" rtl="0">
              <a:spcBef>
                <a:spcPts val="0"/>
              </a:spcBef>
              <a:spcAft>
                <a:spcPts val="0"/>
              </a:spcAft>
              <a:buClr>
                <a:schemeClr val="dk1"/>
              </a:buClr>
              <a:buSzPts val="2200"/>
              <a:buAutoNum type="alphaLcParenR"/>
            </a:pPr>
            <a:r>
              <a:rPr lang="en" sz="2200" dirty="0">
                <a:solidFill>
                  <a:schemeClr val="dk1"/>
                </a:solidFill>
              </a:rPr>
              <a:t>It happens when we are stressed by changes to our environment</a:t>
            </a:r>
            <a:endParaRPr sz="2200" dirty="0">
              <a:solidFill>
                <a:schemeClr val="dk1"/>
              </a:solidFill>
            </a:endParaRPr>
          </a:p>
          <a:p>
            <a:pPr marL="457200" lvl="0" indent="-368300" algn="l" rtl="0">
              <a:spcBef>
                <a:spcPts val="0"/>
              </a:spcBef>
              <a:spcAft>
                <a:spcPts val="0"/>
              </a:spcAft>
              <a:buClr>
                <a:schemeClr val="dk1"/>
              </a:buClr>
              <a:buSzPts val="2200"/>
              <a:buAutoNum type="alphaLcParenR"/>
            </a:pPr>
            <a:r>
              <a:rPr lang="en" sz="2200" dirty="0">
                <a:solidFill>
                  <a:schemeClr val="dk1"/>
                </a:solidFill>
              </a:rPr>
              <a:t>Once it happens we can no longer have a good experience. </a:t>
            </a:r>
            <a:endParaRPr sz="2200" dirty="0">
              <a:solidFill>
                <a:schemeClr val="dk1"/>
              </a:solidFill>
            </a:endParaRPr>
          </a:p>
        </p:txBody>
      </p:sp>
      <p:pic>
        <p:nvPicPr>
          <p:cNvPr id="285" name="Google Shape;285;p42"/>
          <p:cNvPicPr preferRelativeResize="0"/>
          <p:nvPr/>
        </p:nvPicPr>
        <p:blipFill rotWithShape="1">
          <a:blip r:embed="rId3">
            <a:alphaModFix/>
          </a:blip>
          <a:srcRect l="26371" t="21632" r="27978" b="27788"/>
          <a:stretch/>
        </p:blipFill>
        <p:spPr>
          <a:xfrm>
            <a:off x="8105280" y="0"/>
            <a:ext cx="954319" cy="1017726"/>
          </a:xfrm>
          <a:prstGeom prst="rect">
            <a:avLst/>
          </a:prstGeom>
          <a:noFill/>
          <a:ln>
            <a:noFill/>
          </a:ln>
        </p:spPr>
      </p:pic>
      <p:pic>
        <p:nvPicPr>
          <p:cNvPr id="286" name="Google Shape;286;p42"/>
          <p:cNvPicPr preferRelativeResize="0"/>
          <p:nvPr/>
        </p:nvPicPr>
        <p:blipFill>
          <a:blip r:embed="rId4">
            <a:alphaModFix/>
          </a:blip>
          <a:stretch>
            <a:fillRect/>
          </a:stretch>
        </p:blipFill>
        <p:spPr>
          <a:xfrm>
            <a:off x="8105275" y="4332020"/>
            <a:ext cx="954325" cy="81148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43"/>
          <p:cNvSpPr txBox="1">
            <a:spLocks noGrp="1"/>
          </p:cNvSpPr>
          <p:nvPr>
            <p:ph type="title"/>
          </p:nvPr>
        </p:nvSpPr>
        <p:spPr>
          <a:xfrm>
            <a:off x="1520250" y="1330500"/>
            <a:ext cx="6103500" cy="2482500"/>
          </a:xfrm>
          <a:prstGeom prst="rect">
            <a:avLst/>
          </a:prstGeom>
          <a:solidFill>
            <a:schemeClr val="accent4"/>
          </a:solidFill>
        </p:spPr>
        <p:txBody>
          <a:bodyPr spcFirstLastPara="1" wrap="square" lIns="91425" tIns="91425" rIns="91425" bIns="91425" anchor="ctr" anchorCtr="0">
            <a:normAutofit/>
          </a:bodyPr>
          <a:lstStyle/>
          <a:p>
            <a:pPr marL="0" lvl="0" indent="0" algn="ctr" rtl="0">
              <a:spcBef>
                <a:spcPts val="0"/>
              </a:spcBef>
              <a:spcAft>
                <a:spcPts val="0"/>
              </a:spcAft>
              <a:buNone/>
            </a:pPr>
            <a:r>
              <a:rPr lang="en" sz="3500" b="1"/>
              <a:t>Digging Deeper</a:t>
            </a:r>
            <a:endParaRPr sz="3500" b="1"/>
          </a:p>
        </p:txBody>
      </p:sp>
      <p:pic>
        <p:nvPicPr>
          <p:cNvPr id="292" name="Google Shape;292;p43"/>
          <p:cNvPicPr preferRelativeResize="0"/>
          <p:nvPr/>
        </p:nvPicPr>
        <p:blipFill rotWithShape="1">
          <a:blip r:embed="rId3">
            <a:alphaModFix/>
          </a:blip>
          <a:srcRect l="26371" t="21632" r="27978" b="27788"/>
          <a:stretch/>
        </p:blipFill>
        <p:spPr>
          <a:xfrm>
            <a:off x="8105280" y="0"/>
            <a:ext cx="954319" cy="1017726"/>
          </a:xfrm>
          <a:prstGeom prst="rect">
            <a:avLst/>
          </a:prstGeom>
          <a:noFill/>
          <a:ln>
            <a:noFill/>
          </a:ln>
        </p:spPr>
      </p:pic>
      <p:pic>
        <p:nvPicPr>
          <p:cNvPr id="293" name="Google Shape;293;p43"/>
          <p:cNvPicPr preferRelativeResize="0"/>
          <p:nvPr/>
        </p:nvPicPr>
        <p:blipFill>
          <a:blip r:embed="rId4">
            <a:alphaModFix/>
          </a:blip>
          <a:stretch>
            <a:fillRect/>
          </a:stretch>
        </p:blipFill>
        <p:spPr>
          <a:xfrm>
            <a:off x="8105275" y="4332020"/>
            <a:ext cx="954325" cy="81148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44"/>
          <p:cNvSpPr txBox="1">
            <a:spLocks noGrp="1"/>
          </p:cNvSpPr>
          <p:nvPr>
            <p:ph type="title"/>
          </p:nvPr>
        </p:nvSpPr>
        <p:spPr>
          <a:xfrm>
            <a:off x="311850" y="445025"/>
            <a:ext cx="7481400" cy="572700"/>
          </a:xfrm>
          <a:prstGeom prst="rect">
            <a:avLst/>
          </a:prstGeom>
          <a:solidFill>
            <a:schemeClr val="accent4"/>
          </a:solid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Digging deeper:</a:t>
            </a:r>
            <a:endParaRPr/>
          </a:p>
        </p:txBody>
      </p:sp>
      <p:sp>
        <p:nvSpPr>
          <p:cNvPr id="299" name="Google Shape;299;p44"/>
          <p:cNvSpPr txBox="1">
            <a:spLocks noGrp="1"/>
          </p:cNvSpPr>
          <p:nvPr>
            <p:ph type="body" idx="1"/>
          </p:nvPr>
        </p:nvSpPr>
        <p:spPr>
          <a:xfrm>
            <a:off x="311700" y="1317075"/>
            <a:ext cx="7793700" cy="3416400"/>
          </a:xfrm>
          <a:prstGeom prst="rect">
            <a:avLst/>
          </a:prstGeom>
          <a:noFill/>
          <a:ln>
            <a:noFill/>
          </a:ln>
        </p:spPr>
        <p:txBody>
          <a:bodyPr spcFirstLastPara="1" wrap="square" lIns="91425" tIns="91425" rIns="91425" bIns="91425" anchor="t" anchorCtr="0">
            <a:normAutofit fontScale="92500"/>
          </a:bodyPr>
          <a:lstStyle/>
          <a:p>
            <a:pPr marL="0" lvl="0" indent="0" algn="l" rtl="0">
              <a:spcBef>
                <a:spcPts val="0"/>
              </a:spcBef>
              <a:spcAft>
                <a:spcPts val="0"/>
              </a:spcAft>
              <a:buClr>
                <a:schemeClr val="dk1"/>
              </a:buClr>
              <a:buSzPts val="1100"/>
              <a:buFont typeface="Arial"/>
              <a:buNone/>
            </a:pPr>
            <a:r>
              <a:rPr lang="en" sz="1500">
                <a:solidFill>
                  <a:schemeClr val="dk1"/>
                </a:solidFill>
              </a:rPr>
              <a:t>(07.17)</a:t>
            </a:r>
            <a:endParaRPr sz="1500">
              <a:solidFill>
                <a:schemeClr val="dk1"/>
              </a:solidFill>
            </a:endParaRPr>
          </a:p>
          <a:p>
            <a:pPr marL="0" lvl="0" indent="0" algn="ctr" rtl="0">
              <a:spcBef>
                <a:spcPts val="1200"/>
              </a:spcBef>
              <a:spcAft>
                <a:spcPts val="0"/>
              </a:spcAft>
              <a:buClr>
                <a:schemeClr val="dk1"/>
              </a:buClr>
              <a:buSzPts val="1100"/>
              <a:buFont typeface="Arial"/>
              <a:buNone/>
            </a:pPr>
            <a:r>
              <a:rPr lang="en" i="1">
                <a:solidFill>
                  <a:schemeClr val="dk1"/>
                </a:solidFill>
              </a:rPr>
              <a:t>“He or she is like a ‘fish out  of water’, no matter how broadminded or full of good will, you may feel like a series of props have been knocked from under you.” </a:t>
            </a:r>
            <a:endParaRPr i="1">
              <a:solidFill>
                <a:schemeClr val="dk1"/>
              </a:solidFill>
            </a:endParaRPr>
          </a:p>
          <a:p>
            <a:pPr marL="0" lvl="0" indent="0" algn="ctr" rtl="0">
              <a:spcBef>
                <a:spcPts val="1200"/>
              </a:spcBef>
              <a:spcAft>
                <a:spcPts val="0"/>
              </a:spcAft>
              <a:buClr>
                <a:schemeClr val="dk1"/>
              </a:buClr>
              <a:buSzPts val="1100"/>
              <a:buFont typeface="Arial"/>
              <a:buNone/>
            </a:pPr>
            <a:endParaRPr i="1">
              <a:solidFill>
                <a:schemeClr val="dk1"/>
              </a:solidFill>
            </a:endParaRPr>
          </a:p>
          <a:p>
            <a:pPr marL="457200" lvl="0" indent="-342900" algn="l" rtl="0">
              <a:lnSpc>
                <a:spcPct val="115000"/>
              </a:lnSpc>
              <a:spcBef>
                <a:spcPts val="1200"/>
              </a:spcBef>
              <a:spcAft>
                <a:spcPts val="0"/>
              </a:spcAft>
              <a:buClr>
                <a:schemeClr val="dk1"/>
              </a:buClr>
              <a:buSzPts val="1800"/>
              <a:buChar char="●"/>
            </a:pPr>
            <a:r>
              <a:rPr lang="en">
                <a:solidFill>
                  <a:schemeClr val="dk1"/>
                </a:solidFill>
              </a:rPr>
              <a:t>What is the feeling of being “a fish out of water”?</a:t>
            </a:r>
            <a:endParaRPr>
              <a:solidFill>
                <a:schemeClr val="dk1"/>
              </a:solidFill>
            </a:endParaRPr>
          </a:p>
          <a:p>
            <a:pPr marL="457200" lvl="0" indent="-342900" algn="l" rtl="0">
              <a:lnSpc>
                <a:spcPct val="115000"/>
              </a:lnSpc>
              <a:spcBef>
                <a:spcPts val="0"/>
              </a:spcBef>
              <a:spcAft>
                <a:spcPts val="0"/>
              </a:spcAft>
              <a:buClr>
                <a:schemeClr val="dk1"/>
              </a:buClr>
              <a:buSzPts val="1800"/>
              <a:buChar char="●"/>
            </a:pPr>
            <a:r>
              <a:rPr lang="en">
                <a:solidFill>
                  <a:schemeClr val="dk1"/>
                </a:solidFill>
              </a:rPr>
              <a:t>Why is having an open mind or good will not enough in a foreign environment? </a:t>
            </a:r>
            <a:endParaRPr>
              <a:solidFill>
                <a:schemeClr val="dk1"/>
              </a:solidFill>
            </a:endParaRPr>
          </a:p>
          <a:p>
            <a:pPr marL="457200" lvl="0" indent="-342900" algn="l" rtl="0">
              <a:lnSpc>
                <a:spcPct val="115000"/>
              </a:lnSpc>
              <a:spcBef>
                <a:spcPts val="0"/>
              </a:spcBef>
              <a:spcAft>
                <a:spcPts val="0"/>
              </a:spcAft>
              <a:buClr>
                <a:schemeClr val="dk1"/>
              </a:buClr>
              <a:buSzPts val="1800"/>
              <a:buChar char="●"/>
            </a:pPr>
            <a:r>
              <a:rPr lang="en">
                <a:solidFill>
                  <a:schemeClr val="dk1"/>
                </a:solidFill>
              </a:rPr>
              <a:t>Share examples of when you felt stress or overloaded in a new or foreign environment in spite of having good intention or an open mind.</a:t>
            </a:r>
            <a:endParaRPr>
              <a:solidFill>
                <a:schemeClr val="dk1"/>
              </a:solidFill>
            </a:endParaRPr>
          </a:p>
        </p:txBody>
      </p:sp>
      <p:pic>
        <p:nvPicPr>
          <p:cNvPr id="300" name="Google Shape;300;p44"/>
          <p:cNvPicPr preferRelativeResize="0"/>
          <p:nvPr/>
        </p:nvPicPr>
        <p:blipFill rotWithShape="1">
          <a:blip r:embed="rId3">
            <a:alphaModFix/>
          </a:blip>
          <a:srcRect l="26368" t="21633" r="27979" b="27784"/>
          <a:stretch/>
        </p:blipFill>
        <p:spPr>
          <a:xfrm>
            <a:off x="8105280" y="0"/>
            <a:ext cx="954319" cy="1017726"/>
          </a:xfrm>
          <a:prstGeom prst="rect">
            <a:avLst/>
          </a:prstGeom>
          <a:noFill/>
          <a:ln>
            <a:noFill/>
          </a:ln>
        </p:spPr>
      </p:pic>
      <p:pic>
        <p:nvPicPr>
          <p:cNvPr id="301" name="Google Shape;301;p44"/>
          <p:cNvPicPr preferRelativeResize="0"/>
          <p:nvPr/>
        </p:nvPicPr>
        <p:blipFill>
          <a:blip r:embed="rId4">
            <a:alphaModFix/>
          </a:blip>
          <a:stretch>
            <a:fillRect/>
          </a:stretch>
        </p:blipFill>
        <p:spPr>
          <a:xfrm>
            <a:off x="8105275" y="4332020"/>
            <a:ext cx="954325" cy="81148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45"/>
          <p:cNvSpPr txBox="1">
            <a:spLocks noGrp="1"/>
          </p:cNvSpPr>
          <p:nvPr>
            <p:ph type="title"/>
          </p:nvPr>
        </p:nvSpPr>
        <p:spPr>
          <a:xfrm>
            <a:off x="311850" y="445025"/>
            <a:ext cx="7481400" cy="572700"/>
          </a:xfrm>
          <a:prstGeom prst="rect">
            <a:avLst/>
          </a:prstGeom>
          <a:solidFill>
            <a:schemeClr val="accent4"/>
          </a:solid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Digging deeper:</a:t>
            </a:r>
            <a:endParaRPr/>
          </a:p>
        </p:txBody>
      </p:sp>
      <p:sp>
        <p:nvSpPr>
          <p:cNvPr id="307" name="Google Shape;307;p45"/>
          <p:cNvSpPr txBox="1">
            <a:spLocks noGrp="1"/>
          </p:cNvSpPr>
          <p:nvPr>
            <p:ph type="body" idx="1"/>
          </p:nvPr>
        </p:nvSpPr>
        <p:spPr>
          <a:xfrm>
            <a:off x="311700" y="1317075"/>
            <a:ext cx="7686000" cy="3514800"/>
          </a:xfrm>
          <a:prstGeom prst="rect">
            <a:avLst/>
          </a:prstGeom>
          <a:noFill/>
          <a:ln>
            <a:noFill/>
          </a:ln>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sz="1500">
                <a:solidFill>
                  <a:schemeClr val="dk1"/>
                </a:solidFill>
              </a:rPr>
              <a:t>(27.25)</a:t>
            </a:r>
            <a:endParaRPr sz="1900" i="1">
              <a:solidFill>
                <a:schemeClr val="dk1"/>
              </a:solidFill>
            </a:endParaRPr>
          </a:p>
          <a:p>
            <a:pPr marL="0" lvl="0" indent="0" algn="ctr" rtl="0">
              <a:spcBef>
                <a:spcPts val="1200"/>
              </a:spcBef>
              <a:spcAft>
                <a:spcPts val="0"/>
              </a:spcAft>
              <a:buClr>
                <a:schemeClr val="dk1"/>
              </a:buClr>
              <a:buSzPts val="1100"/>
              <a:buFont typeface="Arial"/>
              <a:buNone/>
            </a:pPr>
            <a:r>
              <a:rPr lang="en" i="1">
                <a:solidFill>
                  <a:schemeClr val="dk1"/>
                </a:solidFill>
              </a:rPr>
              <a:t>“If you go abroad thinking you're going to have a fun and exciting time all the time, you can be really disappointed. But if you start with the assumption that you're going on an exploration that might challenge you . . . and what you're looking for is a meaningful experience . . . you are much more able to turn challenges into growth.” </a:t>
            </a:r>
            <a:endParaRPr>
              <a:solidFill>
                <a:schemeClr val="dk1"/>
              </a:solidFill>
            </a:endParaRPr>
          </a:p>
          <a:p>
            <a:pPr marL="457200" lvl="0" indent="-342900" algn="l" rtl="0">
              <a:lnSpc>
                <a:spcPct val="115000"/>
              </a:lnSpc>
              <a:spcBef>
                <a:spcPts val="1200"/>
              </a:spcBef>
              <a:spcAft>
                <a:spcPts val="0"/>
              </a:spcAft>
              <a:buClr>
                <a:schemeClr val="dk1"/>
              </a:buClr>
              <a:buSzPts val="1800"/>
              <a:buChar char="●"/>
            </a:pPr>
            <a:r>
              <a:rPr lang="en">
                <a:solidFill>
                  <a:schemeClr val="dk1"/>
                </a:solidFill>
              </a:rPr>
              <a:t>What is the difference between “having fun” and “exploring” when you are in a new or foreign environment? </a:t>
            </a:r>
            <a:endParaRPr>
              <a:solidFill>
                <a:schemeClr val="dk1"/>
              </a:solidFill>
            </a:endParaRPr>
          </a:p>
          <a:p>
            <a:pPr marL="457200" lvl="0" indent="-342900" algn="l" rtl="0">
              <a:lnSpc>
                <a:spcPct val="115000"/>
              </a:lnSpc>
              <a:spcBef>
                <a:spcPts val="0"/>
              </a:spcBef>
              <a:spcAft>
                <a:spcPts val="0"/>
              </a:spcAft>
              <a:buClr>
                <a:schemeClr val="dk1"/>
              </a:buClr>
              <a:buSzPts val="1800"/>
              <a:buChar char="●"/>
            </a:pPr>
            <a:r>
              <a:rPr lang="en">
                <a:solidFill>
                  <a:schemeClr val="dk1"/>
                </a:solidFill>
              </a:rPr>
              <a:t>How can they lead to difference experiences or outcomes?</a:t>
            </a:r>
            <a:endParaRPr>
              <a:solidFill>
                <a:schemeClr val="dk1"/>
              </a:solidFill>
            </a:endParaRPr>
          </a:p>
        </p:txBody>
      </p:sp>
      <p:pic>
        <p:nvPicPr>
          <p:cNvPr id="308" name="Google Shape;308;p45"/>
          <p:cNvPicPr preferRelativeResize="0"/>
          <p:nvPr/>
        </p:nvPicPr>
        <p:blipFill rotWithShape="1">
          <a:blip r:embed="rId3">
            <a:alphaModFix/>
          </a:blip>
          <a:srcRect l="26368" t="21633" r="27979" b="27784"/>
          <a:stretch/>
        </p:blipFill>
        <p:spPr>
          <a:xfrm>
            <a:off x="8105280" y="0"/>
            <a:ext cx="954319" cy="1017726"/>
          </a:xfrm>
          <a:prstGeom prst="rect">
            <a:avLst/>
          </a:prstGeom>
          <a:noFill/>
          <a:ln>
            <a:noFill/>
          </a:ln>
        </p:spPr>
      </p:pic>
      <p:pic>
        <p:nvPicPr>
          <p:cNvPr id="309" name="Google Shape;309;p45"/>
          <p:cNvPicPr preferRelativeResize="0"/>
          <p:nvPr/>
        </p:nvPicPr>
        <p:blipFill>
          <a:blip r:embed="rId4">
            <a:alphaModFix/>
          </a:blip>
          <a:stretch>
            <a:fillRect/>
          </a:stretch>
        </p:blipFill>
        <p:spPr>
          <a:xfrm>
            <a:off x="8105275" y="4332020"/>
            <a:ext cx="954325" cy="81148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46"/>
          <p:cNvSpPr txBox="1">
            <a:spLocks noGrp="1"/>
          </p:cNvSpPr>
          <p:nvPr>
            <p:ph type="title"/>
          </p:nvPr>
        </p:nvSpPr>
        <p:spPr>
          <a:xfrm>
            <a:off x="311850" y="445025"/>
            <a:ext cx="7481400" cy="572700"/>
          </a:xfrm>
          <a:prstGeom prst="rect">
            <a:avLst/>
          </a:prstGeom>
          <a:solidFill>
            <a:schemeClr val="accent4"/>
          </a:solid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Digging deeper:</a:t>
            </a:r>
            <a:endParaRPr/>
          </a:p>
        </p:txBody>
      </p:sp>
      <p:sp>
        <p:nvSpPr>
          <p:cNvPr id="315" name="Google Shape;315;p46"/>
          <p:cNvSpPr txBox="1">
            <a:spLocks noGrp="1"/>
          </p:cNvSpPr>
          <p:nvPr>
            <p:ph type="body" idx="1"/>
          </p:nvPr>
        </p:nvSpPr>
        <p:spPr>
          <a:xfrm>
            <a:off x="311700" y="1317075"/>
            <a:ext cx="8007600" cy="3416400"/>
          </a:xfrm>
          <a:prstGeom prst="rect">
            <a:avLst/>
          </a:prstGeom>
          <a:noFill/>
          <a:ln>
            <a:noFill/>
          </a:ln>
        </p:spPr>
        <p:txBody>
          <a:bodyPr spcFirstLastPara="1" wrap="square" lIns="91425" tIns="91425" rIns="91425" bIns="91425" anchor="t" anchorCtr="0">
            <a:normAutofit fontScale="92500"/>
          </a:bodyPr>
          <a:lstStyle/>
          <a:p>
            <a:pPr marL="0" lvl="0" indent="0" algn="l" rtl="0">
              <a:spcBef>
                <a:spcPts val="0"/>
              </a:spcBef>
              <a:spcAft>
                <a:spcPts val="0"/>
              </a:spcAft>
              <a:buClr>
                <a:schemeClr val="dk1"/>
              </a:buClr>
              <a:buSzPts val="1100"/>
              <a:buFont typeface="Arial"/>
              <a:buNone/>
            </a:pPr>
            <a:r>
              <a:rPr lang="en" sz="1500">
                <a:solidFill>
                  <a:schemeClr val="dk1"/>
                </a:solidFill>
              </a:rPr>
              <a:t>(24.14)</a:t>
            </a:r>
            <a:endParaRPr sz="1900" i="1">
              <a:solidFill>
                <a:schemeClr val="dk1"/>
              </a:solidFill>
            </a:endParaRPr>
          </a:p>
          <a:p>
            <a:pPr marL="0" lvl="0" indent="0" algn="ctr" rtl="0">
              <a:spcBef>
                <a:spcPts val="1200"/>
              </a:spcBef>
              <a:spcAft>
                <a:spcPts val="0"/>
              </a:spcAft>
              <a:buClr>
                <a:schemeClr val="dk1"/>
              </a:buClr>
              <a:buSzPts val="1100"/>
              <a:buFont typeface="Arial"/>
              <a:buNone/>
            </a:pPr>
            <a:r>
              <a:rPr lang="en" sz="1900" i="1">
                <a:solidFill>
                  <a:schemeClr val="dk1"/>
                </a:solidFill>
              </a:rPr>
              <a:t>“If it's hard for a study abroad student to get used to Paris, imagine what it's like to escape from a war zone, perhaps losing one's home and loved ones, and then finding yourself in a new country, having to adapt to life there.” </a:t>
            </a:r>
            <a:endParaRPr sz="1500">
              <a:solidFill>
                <a:schemeClr val="dk1"/>
              </a:solidFill>
            </a:endParaRPr>
          </a:p>
          <a:p>
            <a:pPr marL="0" lvl="0" indent="0" algn="l" rtl="0">
              <a:spcBef>
                <a:spcPts val="1200"/>
              </a:spcBef>
              <a:spcAft>
                <a:spcPts val="0"/>
              </a:spcAft>
              <a:buClr>
                <a:schemeClr val="dk1"/>
              </a:buClr>
              <a:buSzPts val="1100"/>
              <a:buFont typeface="Arial"/>
              <a:buNone/>
            </a:pPr>
            <a:endParaRPr>
              <a:solidFill>
                <a:schemeClr val="dk1"/>
              </a:solidFill>
            </a:endParaRPr>
          </a:p>
          <a:p>
            <a:pPr marL="457200" lvl="0" indent="-349250" algn="l" rtl="0">
              <a:lnSpc>
                <a:spcPct val="115000"/>
              </a:lnSpc>
              <a:spcBef>
                <a:spcPts val="1200"/>
              </a:spcBef>
              <a:spcAft>
                <a:spcPts val="0"/>
              </a:spcAft>
              <a:buClr>
                <a:schemeClr val="dk1"/>
              </a:buClr>
              <a:buSzPts val="1900"/>
              <a:buChar char="●"/>
            </a:pPr>
            <a:r>
              <a:rPr lang="en" sz="1900">
                <a:solidFill>
                  <a:schemeClr val="dk1"/>
                </a:solidFill>
              </a:rPr>
              <a:t>How are the situations of a study abroad student and a migrant from a war zone different? </a:t>
            </a:r>
            <a:endParaRPr sz="1900">
              <a:solidFill>
                <a:schemeClr val="dk1"/>
              </a:solidFill>
            </a:endParaRPr>
          </a:p>
          <a:p>
            <a:pPr marL="457200" lvl="0" indent="-349250" algn="l" rtl="0">
              <a:lnSpc>
                <a:spcPct val="115000"/>
              </a:lnSpc>
              <a:spcBef>
                <a:spcPts val="0"/>
              </a:spcBef>
              <a:spcAft>
                <a:spcPts val="0"/>
              </a:spcAft>
              <a:buClr>
                <a:schemeClr val="dk1"/>
              </a:buClr>
              <a:buSzPts val="1900"/>
              <a:buChar char="●"/>
            </a:pPr>
            <a:r>
              <a:rPr lang="en" sz="1900">
                <a:solidFill>
                  <a:schemeClr val="dk1"/>
                </a:solidFill>
              </a:rPr>
              <a:t>How could their reactions to a new or foreign environment be different?</a:t>
            </a:r>
            <a:endParaRPr sz="1900">
              <a:solidFill>
                <a:schemeClr val="dk1"/>
              </a:solidFill>
            </a:endParaRPr>
          </a:p>
        </p:txBody>
      </p:sp>
      <p:pic>
        <p:nvPicPr>
          <p:cNvPr id="316" name="Google Shape;316;p46"/>
          <p:cNvPicPr preferRelativeResize="0"/>
          <p:nvPr/>
        </p:nvPicPr>
        <p:blipFill rotWithShape="1">
          <a:blip r:embed="rId3">
            <a:alphaModFix/>
          </a:blip>
          <a:srcRect l="26368" t="21633" r="27979" b="27784"/>
          <a:stretch/>
        </p:blipFill>
        <p:spPr>
          <a:xfrm>
            <a:off x="8105280" y="0"/>
            <a:ext cx="954319" cy="1017726"/>
          </a:xfrm>
          <a:prstGeom prst="rect">
            <a:avLst/>
          </a:prstGeom>
          <a:noFill/>
          <a:ln>
            <a:noFill/>
          </a:ln>
        </p:spPr>
      </p:pic>
      <p:pic>
        <p:nvPicPr>
          <p:cNvPr id="317" name="Google Shape;317;p46"/>
          <p:cNvPicPr preferRelativeResize="0"/>
          <p:nvPr/>
        </p:nvPicPr>
        <p:blipFill>
          <a:blip r:embed="rId4">
            <a:alphaModFix/>
          </a:blip>
          <a:stretch>
            <a:fillRect/>
          </a:stretch>
        </p:blipFill>
        <p:spPr>
          <a:xfrm>
            <a:off x="8105275" y="4332020"/>
            <a:ext cx="954325" cy="81148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3">
          <a:extLst>
            <a:ext uri="{FF2B5EF4-FFF2-40B4-BE49-F238E27FC236}">
              <a16:creationId xmlns:a16="http://schemas.microsoft.com/office/drawing/2014/main" id="{4EA79F21-99CF-3BE0-68B6-D45D8493C049}"/>
            </a:ext>
          </a:extLst>
        </p:cNvPr>
        <p:cNvGrpSpPr/>
        <p:nvPr/>
      </p:nvGrpSpPr>
      <p:grpSpPr>
        <a:xfrm>
          <a:off x="0" y="0"/>
          <a:ext cx="0" cy="0"/>
          <a:chOff x="0" y="0"/>
          <a:chExt cx="0" cy="0"/>
        </a:xfrm>
      </p:grpSpPr>
      <p:sp>
        <p:nvSpPr>
          <p:cNvPr id="54" name="Google Shape;54;p13">
            <a:extLst>
              <a:ext uri="{FF2B5EF4-FFF2-40B4-BE49-F238E27FC236}">
                <a16:creationId xmlns:a16="http://schemas.microsoft.com/office/drawing/2014/main" id="{FC3433C6-96B1-23C6-16CE-24ABF120B293}"/>
              </a:ext>
            </a:extLst>
          </p:cNvPr>
          <p:cNvSpPr txBox="1">
            <a:spLocks noGrp="1"/>
          </p:cNvSpPr>
          <p:nvPr>
            <p:ph type="ctrTitle"/>
          </p:nvPr>
        </p:nvSpPr>
        <p:spPr>
          <a:xfrm>
            <a:off x="0" y="1882650"/>
            <a:ext cx="9144000" cy="2020500"/>
          </a:xfrm>
          <a:prstGeom prst="rect">
            <a:avLst/>
          </a:prstGeom>
          <a:solidFill>
            <a:schemeClr val="accent4"/>
          </a:solidFill>
        </p:spPr>
        <p:txBody>
          <a:bodyPr spcFirstLastPara="1" wrap="square" lIns="91425" tIns="91425" rIns="91425" bIns="91425" anchor="ctr" anchorCtr="0">
            <a:normAutofit/>
          </a:bodyPr>
          <a:lstStyle/>
          <a:p>
            <a:pPr marL="0" lvl="0" indent="0" algn="ctr" rtl="0">
              <a:spcBef>
                <a:spcPts val="0"/>
              </a:spcBef>
              <a:spcAft>
                <a:spcPts val="0"/>
              </a:spcAft>
              <a:buNone/>
            </a:pPr>
            <a:r>
              <a:rPr lang="en"/>
              <a:t>Deep Culture Podcast </a:t>
            </a:r>
            <a:endParaRPr/>
          </a:p>
          <a:p>
            <a:pPr marL="0" lvl="0" indent="0" algn="ctr" rtl="0">
              <a:spcBef>
                <a:spcPts val="0"/>
              </a:spcBef>
              <a:spcAft>
                <a:spcPts val="0"/>
              </a:spcAft>
              <a:buNone/>
            </a:pPr>
            <a:r>
              <a:rPr lang="en" sz="3700"/>
              <a:t>Episode 18 – Culture Shock</a:t>
            </a:r>
            <a:endParaRPr sz="1900"/>
          </a:p>
        </p:txBody>
      </p:sp>
      <p:pic>
        <p:nvPicPr>
          <p:cNvPr id="55" name="Google Shape;55;p13">
            <a:extLst>
              <a:ext uri="{FF2B5EF4-FFF2-40B4-BE49-F238E27FC236}">
                <a16:creationId xmlns:a16="http://schemas.microsoft.com/office/drawing/2014/main" id="{BF13EA8B-156A-ADF2-2BD5-3A7B1373DBA6}"/>
              </a:ext>
            </a:extLst>
          </p:cNvPr>
          <p:cNvPicPr preferRelativeResize="0"/>
          <p:nvPr/>
        </p:nvPicPr>
        <p:blipFill rotWithShape="1">
          <a:blip r:embed="rId3">
            <a:alphaModFix/>
          </a:blip>
          <a:srcRect l="26371" t="21632" r="27978" b="27788"/>
          <a:stretch/>
        </p:blipFill>
        <p:spPr>
          <a:xfrm>
            <a:off x="7574800" y="0"/>
            <a:ext cx="1484801" cy="1583450"/>
          </a:xfrm>
          <a:prstGeom prst="rect">
            <a:avLst/>
          </a:prstGeom>
          <a:noFill/>
          <a:ln>
            <a:noFill/>
          </a:ln>
        </p:spPr>
      </p:pic>
      <p:pic>
        <p:nvPicPr>
          <p:cNvPr id="56" name="Google Shape;56;p13">
            <a:extLst>
              <a:ext uri="{FF2B5EF4-FFF2-40B4-BE49-F238E27FC236}">
                <a16:creationId xmlns:a16="http://schemas.microsoft.com/office/drawing/2014/main" id="{ACD1FF52-8DA4-350D-E587-1AF36F4DA1C9}"/>
              </a:ext>
            </a:extLst>
          </p:cNvPr>
          <p:cNvPicPr preferRelativeResize="0"/>
          <p:nvPr/>
        </p:nvPicPr>
        <p:blipFill rotWithShape="1">
          <a:blip r:embed="rId4">
            <a:alphaModFix/>
          </a:blip>
          <a:srcRect b="7054"/>
          <a:stretch/>
        </p:blipFill>
        <p:spPr>
          <a:xfrm>
            <a:off x="0" y="56475"/>
            <a:ext cx="3996525" cy="1142475"/>
          </a:xfrm>
          <a:prstGeom prst="rect">
            <a:avLst/>
          </a:prstGeom>
          <a:noFill/>
          <a:ln>
            <a:noFill/>
          </a:ln>
        </p:spPr>
      </p:pic>
      <p:sp>
        <p:nvSpPr>
          <p:cNvPr id="57" name="Google Shape;57;p13">
            <a:extLst>
              <a:ext uri="{FF2B5EF4-FFF2-40B4-BE49-F238E27FC236}">
                <a16:creationId xmlns:a16="http://schemas.microsoft.com/office/drawing/2014/main" id="{1E8C8281-D50D-28CF-49F0-28C1C09F30EE}"/>
              </a:ext>
            </a:extLst>
          </p:cNvPr>
          <p:cNvSpPr txBox="1"/>
          <p:nvPr/>
        </p:nvSpPr>
        <p:spPr>
          <a:xfrm>
            <a:off x="0" y="4631425"/>
            <a:ext cx="9059400" cy="35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a:solidFill>
                  <a:schemeClr val="dk2"/>
                </a:solidFill>
                <a:latin typeface="Calibri"/>
                <a:ea typeface="Calibri"/>
                <a:cs typeface="Calibri"/>
                <a:sym typeface="Calibri"/>
              </a:rPr>
              <a:t>Open source teaching materials to be used with the Deep Culture podcast</a:t>
            </a:r>
            <a:endParaRPr sz="1500">
              <a:solidFill>
                <a:schemeClr val="dk2"/>
              </a:solidFill>
              <a:latin typeface="Calibri"/>
              <a:ea typeface="Calibri"/>
              <a:cs typeface="Calibri"/>
              <a:sym typeface="Calibri"/>
            </a:endParaRPr>
          </a:p>
        </p:txBody>
      </p:sp>
    </p:spTree>
    <p:extLst>
      <p:ext uri="{BB962C8B-B14F-4D97-AF65-F5344CB8AC3E}">
        <p14:creationId xmlns:p14="http://schemas.microsoft.com/office/powerpoint/2010/main" val="2555255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1520250" y="1330500"/>
            <a:ext cx="6103500" cy="2482500"/>
          </a:xfrm>
          <a:prstGeom prst="rect">
            <a:avLst/>
          </a:prstGeom>
          <a:solidFill>
            <a:schemeClr val="accent4"/>
          </a:solidFill>
        </p:spPr>
        <p:txBody>
          <a:bodyPr spcFirstLastPara="1" wrap="square" lIns="91425" tIns="91425" rIns="91425" bIns="91425" anchor="ctr" anchorCtr="0">
            <a:normAutofit/>
          </a:bodyPr>
          <a:lstStyle/>
          <a:p>
            <a:pPr marL="0" lvl="0" indent="0" algn="ctr" rtl="0">
              <a:spcBef>
                <a:spcPts val="0"/>
              </a:spcBef>
              <a:spcAft>
                <a:spcPts val="0"/>
              </a:spcAft>
              <a:buNone/>
            </a:pPr>
            <a:r>
              <a:rPr lang="en" sz="3500" b="1"/>
              <a:t>Episode overview</a:t>
            </a:r>
            <a:endParaRPr sz="3500" b="1"/>
          </a:p>
        </p:txBody>
      </p:sp>
      <p:pic>
        <p:nvPicPr>
          <p:cNvPr id="78" name="Google Shape;78;p16"/>
          <p:cNvPicPr preferRelativeResize="0"/>
          <p:nvPr/>
        </p:nvPicPr>
        <p:blipFill rotWithShape="1">
          <a:blip r:embed="rId3">
            <a:alphaModFix/>
          </a:blip>
          <a:srcRect l="26371" t="21632" r="27978" b="27788"/>
          <a:stretch/>
        </p:blipFill>
        <p:spPr>
          <a:xfrm>
            <a:off x="8105280" y="0"/>
            <a:ext cx="954319" cy="1017726"/>
          </a:xfrm>
          <a:prstGeom prst="rect">
            <a:avLst/>
          </a:prstGeom>
          <a:noFill/>
          <a:ln>
            <a:noFill/>
          </a:ln>
        </p:spPr>
      </p:pic>
      <p:pic>
        <p:nvPicPr>
          <p:cNvPr id="79" name="Google Shape;79;p16"/>
          <p:cNvPicPr preferRelativeResize="0"/>
          <p:nvPr/>
        </p:nvPicPr>
        <p:blipFill>
          <a:blip r:embed="rId4">
            <a:alphaModFix/>
          </a:blip>
          <a:stretch>
            <a:fillRect/>
          </a:stretch>
        </p:blipFill>
        <p:spPr>
          <a:xfrm>
            <a:off x="8105275" y="4332020"/>
            <a:ext cx="954325" cy="81148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7"/>
          <p:cNvSpPr txBox="1">
            <a:spLocks noGrp="1"/>
          </p:cNvSpPr>
          <p:nvPr>
            <p:ph type="title"/>
          </p:nvPr>
        </p:nvSpPr>
        <p:spPr>
          <a:xfrm>
            <a:off x="311850" y="445025"/>
            <a:ext cx="7481400" cy="572700"/>
          </a:xfrm>
          <a:prstGeom prst="rect">
            <a:avLst/>
          </a:prstGeom>
          <a:solidFill>
            <a:schemeClr val="accent4"/>
          </a:solid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Episode summary</a:t>
            </a:r>
            <a:endParaRPr/>
          </a:p>
        </p:txBody>
      </p:sp>
      <p:sp>
        <p:nvSpPr>
          <p:cNvPr id="85" name="Google Shape;85;p17"/>
          <p:cNvSpPr txBox="1">
            <a:spLocks noGrp="1"/>
          </p:cNvSpPr>
          <p:nvPr>
            <p:ph type="body" idx="1"/>
          </p:nvPr>
        </p:nvSpPr>
        <p:spPr>
          <a:xfrm>
            <a:off x="275850" y="1399350"/>
            <a:ext cx="75534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200"/>
              </a:spcAft>
              <a:buSzPts val="1800"/>
              <a:buNone/>
            </a:pPr>
            <a:r>
              <a:rPr lang="en" sz="2100">
                <a:solidFill>
                  <a:schemeClr val="dk1"/>
                </a:solidFill>
              </a:rPr>
              <a:t>In this episode, Joseph Shaules and Ishita Ray discuss culture shock, the psychological disorientation caused by foreign experiences. They tell the story of Kalervo Oberg – the anthropologist who first wrote about culture shock, and explain the difference between culture surprise, culture stress and culture shock. They explore research into resilience, which reminds us that foreign experiences are often deeply meaningful even if they’re not always ‘fun’.</a:t>
            </a:r>
            <a:endParaRPr>
              <a:solidFill>
                <a:schemeClr val="dk1"/>
              </a:solidFill>
            </a:endParaRPr>
          </a:p>
        </p:txBody>
      </p:sp>
      <p:pic>
        <p:nvPicPr>
          <p:cNvPr id="86" name="Google Shape;86;p17"/>
          <p:cNvPicPr preferRelativeResize="0"/>
          <p:nvPr/>
        </p:nvPicPr>
        <p:blipFill rotWithShape="1">
          <a:blip r:embed="rId3">
            <a:alphaModFix/>
          </a:blip>
          <a:srcRect l="26368" t="21633" r="27979" b="27784"/>
          <a:stretch/>
        </p:blipFill>
        <p:spPr>
          <a:xfrm>
            <a:off x="8105280" y="0"/>
            <a:ext cx="954319" cy="1017726"/>
          </a:xfrm>
          <a:prstGeom prst="rect">
            <a:avLst/>
          </a:prstGeom>
          <a:noFill/>
          <a:ln>
            <a:noFill/>
          </a:ln>
        </p:spPr>
      </p:pic>
      <p:pic>
        <p:nvPicPr>
          <p:cNvPr id="87" name="Google Shape;87;p17"/>
          <p:cNvPicPr preferRelativeResize="0"/>
          <p:nvPr/>
        </p:nvPicPr>
        <p:blipFill>
          <a:blip r:embed="rId4">
            <a:alphaModFix/>
          </a:blip>
          <a:stretch>
            <a:fillRect/>
          </a:stretch>
        </p:blipFill>
        <p:spPr>
          <a:xfrm>
            <a:off x="8105275" y="4332020"/>
            <a:ext cx="954325" cy="81148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8"/>
          <p:cNvSpPr txBox="1">
            <a:spLocks noGrp="1"/>
          </p:cNvSpPr>
          <p:nvPr>
            <p:ph type="title"/>
          </p:nvPr>
        </p:nvSpPr>
        <p:spPr>
          <a:xfrm>
            <a:off x="315900" y="280450"/>
            <a:ext cx="85122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719"/>
              <a:t>Listen to the episode:</a:t>
            </a:r>
            <a:r>
              <a:rPr lang="en" sz="2220"/>
              <a:t> </a:t>
            </a:r>
            <a:r>
              <a:rPr lang="en" sz="1679" u="sng">
                <a:solidFill>
                  <a:schemeClr val="hlink"/>
                </a:solidFill>
                <a:hlinkClick r:id="rId3"/>
              </a:rPr>
              <a:t>https://japanintercultural.org/podcast/episode-18-culture-shock/</a:t>
            </a:r>
            <a:r>
              <a:rPr lang="en" sz="1679"/>
              <a:t> </a:t>
            </a:r>
            <a:endParaRPr sz="1679"/>
          </a:p>
        </p:txBody>
      </p:sp>
      <p:sp>
        <p:nvSpPr>
          <p:cNvPr id="93" name="Google Shape;93;p18"/>
          <p:cNvSpPr txBox="1">
            <a:spLocks noGrp="1"/>
          </p:cNvSpPr>
          <p:nvPr>
            <p:ph type="title"/>
          </p:nvPr>
        </p:nvSpPr>
        <p:spPr>
          <a:xfrm>
            <a:off x="244650" y="3687325"/>
            <a:ext cx="8654700" cy="740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520"/>
              <a:buNone/>
            </a:pPr>
            <a:r>
              <a:rPr lang="en" sz="1719"/>
              <a:t>Read the transcript: </a:t>
            </a:r>
            <a:r>
              <a:rPr lang="en" sz="1410" u="sng">
                <a:solidFill>
                  <a:schemeClr val="hlink"/>
                </a:solidFill>
                <a:hlinkClick r:id="rId4"/>
              </a:rPr>
              <a:t>https://japanintercultural.org/wp-content/uploads/2022/02/S02E18_CultureShock_Transcript.pdf</a:t>
            </a:r>
            <a:r>
              <a:rPr lang="en" sz="1410"/>
              <a:t> </a:t>
            </a:r>
            <a:endParaRPr sz="1410"/>
          </a:p>
        </p:txBody>
      </p:sp>
      <p:pic>
        <p:nvPicPr>
          <p:cNvPr id="94" name="Google Shape;94;p18"/>
          <p:cNvPicPr preferRelativeResize="0"/>
          <p:nvPr/>
        </p:nvPicPr>
        <p:blipFill rotWithShape="1">
          <a:blip r:embed="rId5">
            <a:alphaModFix/>
          </a:blip>
          <a:srcRect/>
          <a:stretch/>
        </p:blipFill>
        <p:spPr>
          <a:xfrm>
            <a:off x="419775" y="1210000"/>
            <a:ext cx="6120474" cy="2216468"/>
          </a:xfrm>
          <a:prstGeom prst="rect">
            <a:avLst/>
          </a:prstGeom>
          <a:noFill/>
          <a:ln w="9525" cap="flat" cmpd="sng">
            <a:solidFill>
              <a:schemeClr val="dk2"/>
            </a:solidFill>
            <a:prstDash val="solid"/>
            <a:round/>
            <a:headEnd type="none" w="sm" len="sm"/>
            <a:tailEnd type="none" w="sm" len="sm"/>
          </a:ln>
        </p:spPr>
      </p:pic>
      <p:pic>
        <p:nvPicPr>
          <p:cNvPr id="95" name="Google Shape;95;p18"/>
          <p:cNvPicPr preferRelativeResize="0"/>
          <p:nvPr/>
        </p:nvPicPr>
        <p:blipFill rotWithShape="1">
          <a:blip r:embed="rId6">
            <a:alphaModFix/>
          </a:blip>
          <a:srcRect/>
          <a:stretch/>
        </p:blipFill>
        <p:spPr>
          <a:xfrm>
            <a:off x="6684775" y="1210000"/>
            <a:ext cx="2298950" cy="2216475"/>
          </a:xfrm>
          <a:prstGeom prst="rect">
            <a:avLst/>
          </a:prstGeom>
          <a:noFill/>
          <a:ln w="9525" cap="flat" cmpd="sng">
            <a:solidFill>
              <a:schemeClr val="dk2"/>
            </a:solidFill>
            <a:prstDash val="solid"/>
            <a:round/>
            <a:headEnd type="none" w="sm" len="sm"/>
            <a:tailEnd type="none" w="sm" len="sm"/>
          </a:ln>
        </p:spPr>
      </p:pic>
      <p:pic>
        <p:nvPicPr>
          <p:cNvPr id="96" name="Google Shape;96;p18"/>
          <p:cNvPicPr preferRelativeResize="0"/>
          <p:nvPr/>
        </p:nvPicPr>
        <p:blipFill>
          <a:blip r:embed="rId7">
            <a:alphaModFix/>
          </a:blip>
          <a:stretch>
            <a:fillRect/>
          </a:stretch>
        </p:blipFill>
        <p:spPr>
          <a:xfrm>
            <a:off x="8105275" y="4332020"/>
            <a:ext cx="954325" cy="81148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9"/>
          <p:cNvSpPr txBox="1">
            <a:spLocks noGrp="1"/>
          </p:cNvSpPr>
          <p:nvPr>
            <p:ph type="title"/>
          </p:nvPr>
        </p:nvSpPr>
        <p:spPr>
          <a:xfrm>
            <a:off x="311850" y="445025"/>
            <a:ext cx="7481400" cy="572700"/>
          </a:xfrm>
          <a:prstGeom prst="rect">
            <a:avLst/>
          </a:prstGeom>
          <a:solidFill>
            <a:schemeClr val="accent4"/>
          </a:solid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Key themes</a:t>
            </a:r>
            <a:endParaRPr/>
          </a:p>
        </p:txBody>
      </p:sp>
      <p:sp>
        <p:nvSpPr>
          <p:cNvPr id="102" name="Google Shape;102;p19"/>
          <p:cNvSpPr txBox="1">
            <a:spLocks noGrp="1"/>
          </p:cNvSpPr>
          <p:nvPr>
            <p:ph type="body" idx="1"/>
          </p:nvPr>
        </p:nvSpPr>
        <p:spPr>
          <a:xfrm>
            <a:off x="311700" y="1152475"/>
            <a:ext cx="7481400" cy="3416400"/>
          </a:xfrm>
          <a:prstGeom prst="rect">
            <a:avLst/>
          </a:prstGeom>
          <a:noFill/>
          <a:ln>
            <a:noFill/>
          </a:ln>
        </p:spPr>
        <p:txBody>
          <a:bodyPr spcFirstLastPara="1" wrap="square" lIns="91425" tIns="91425" rIns="91425" bIns="91425" anchor="ctr" anchorCtr="0">
            <a:normAutofit/>
          </a:bodyPr>
          <a:lstStyle/>
          <a:p>
            <a:pPr marL="0" lvl="0" indent="0" algn="l" rtl="0">
              <a:lnSpc>
                <a:spcPct val="115000"/>
              </a:lnSpc>
              <a:spcBef>
                <a:spcPts val="0"/>
              </a:spcBef>
              <a:spcAft>
                <a:spcPts val="0"/>
              </a:spcAft>
              <a:buSzPts val="1800"/>
              <a:buNone/>
            </a:pPr>
            <a:r>
              <a:rPr lang="en" sz="2300" b="1">
                <a:solidFill>
                  <a:schemeClr val="dk1"/>
                </a:solidFill>
              </a:rPr>
              <a:t>Listen for the following themes: </a:t>
            </a:r>
            <a:endParaRPr sz="2300" b="1">
              <a:solidFill>
                <a:schemeClr val="dk1"/>
              </a:solidFill>
            </a:endParaRPr>
          </a:p>
          <a:p>
            <a:pPr marL="0" lvl="0" indent="0" algn="l" rtl="0">
              <a:lnSpc>
                <a:spcPct val="115000"/>
              </a:lnSpc>
              <a:spcBef>
                <a:spcPts val="1200"/>
              </a:spcBef>
              <a:spcAft>
                <a:spcPts val="0"/>
              </a:spcAft>
              <a:buSzPts val="1800"/>
              <a:buNone/>
            </a:pPr>
            <a:r>
              <a:rPr lang="en" sz="2300" b="1">
                <a:solidFill>
                  <a:schemeClr val="dk1"/>
                </a:solidFill>
              </a:rPr>
              <a:t>Part 1: </a:t>
            </a:r>
            <a:r>
              <a:rPr lang="en" sz="2300">
                <a:solidFill>
                  <a:schemeClr val="dk1"/>
                </a:solidFill>
              </a:rPr>
              <a:t>Surprise, Stress and Shock</a:t>
            </a:r>
            <a:endParaRPr sz="2300">
              <a:solidFill>
                <a:schemeClr val="dk1"/>
              </a:solidFill>
            </a:endParaRPr>
          </a:p>
          <a:p>
            <a:pPr marL="0" lvl="0" indent="0" algn="l" rtl="0">
              <a:lnSpc>
                <a:spcPct val="115000"/>
              </a:lnSpc>
              <a:spcBef>
                <a:spcPts val="1200"/>
              </a:spcBef>
              <a:spcAft>
                <a:spcPts val="0"/>
              </a:spcAft>
              <a:buSzPts val="1800"/>
              <a:buNone/>
            </a:pPr>
            <a:r>
              <a:rPr lang="en" sz="2300" b="1">
                <a:solidFill>
                  <a:schemeClr val="dk1"/>
                </a:solidFill>
              </a:rPr>
              <a:t>Part 2:</a:t>
            </a:r>
            <a:r>
              <a:rPr lang="en" sz="2300">
                <a:solidFill>
                  <a:schemeClr val="dk1"/>
                </a:solidFill>
              </a:rPr>
              <a:t> The W-curve</a:t>
            </a:r>
            <a:endParaRPr sz="2300">
              <a:solidFill>
                <a:schemeClr val="dk1"/>
              </a:solidFill>
            </a:endParaRPr>
          </a:p>
          <a:p>
            <a:pPr marL="0" lvl="0" indent="0" algn="l" rtl="0">
              <a:lnSpc>
                <a:spcPct val="115000"/>
              </a:lnSpc>
              <a:spcBef>
                <a:spcPts val="1200"/>
              </a:spcBef>
              <a:spcAft>
                <a:spcPts val="1200"/>
              </a:spcAft>
              <a:buSzPts val="1800"/>
              <a:buNone/>
            </a:pPr>
            <a:r>
              <a:rPr lang="en" sz="2300" b="1">
                <a:solidFill>
                  <a:schemeClr val="dk1"/>
                </a:solidFill>
              </a:rPr>
              <a:t>Part 3:</a:t>
            </a:r>
            <a:r>
              <a:rPr lang="en" sz="2300">
                <a:solidFill>
                  <a:schemeClr val="dk1"/>
                </a:solidFill>
              </a:rPr>
              <a:t> There’s more to life than happiness</a:t>
            </a:r>
            <a:endParaRPr sz="2100">
              <a:solidFill>
                <a:schemeClr val="dk1"/>
              </a:solidFill>
            </a:endParaRPr>
          </a:p>
        </p:txBody>
      </p:sp>
      <p:pic>
        <p:nvPicPr>
          <p:cNvPr id="103" name="Google Shape;103;p19"/>
          <p:cNvPicPr preferRelativeResize="0"/>
          <p:nvPr/>
        </p:nvPicPr>
        <p:blipFill rotWithShape="1">
          <a:blip r:embed="rId3">
            <a:alphaModFix/>
          </a:blip>
          <a:srcRect l="26368" t="21633" r="27979" b="27784"/>
          <a:stretch/>
        </p:blipFill>
        <p:spPr>
          <a:xfrm>
            <a:off x="8105280" y="0"/>
            <a:ext cx="954319" cy="1017726"/>
          </a:xfrm>
          <a:prstGeom prst="rect">
            <a:avLst/>
          </a:prstGeom>
          <a:noFill/>
          <a:ln>
            <a:noFill/>
          </a:ln>
        </p:spPr>
      </p:pic>
      <p:pic>
        <p:nvPicPr>
          <p:cNvPr id="104" name="Google Shape;104;p19"/>
          <p:cNvPicPr preferRelativeResize="0"/>
          <p:nvPr/>
        </p:nvPicPr>
        <p:blipFill>
          <a:blip r:embed="rId4">
            <a:alphaModFix/>
          </a:blip>
          <a:stretch>
            <a:fillRect/>
          </a:stretch>
        </p:blipFill>
        <p:spPr>
          <a:xfrm>
            <a:off x="8105275" y="4332020"/>
            <a:ext cx="954325" cy="81148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0"/>
          <p:cNvSpPr txBox="1">
            <a:spLocks noGrp="1"/>
          </p:cNvSpPr>
          <p:nvPr>
            <p:ph type="title"/>
          </p:nvPr>
        </p:nvSpPr>
        <p:spPr>
          <a:xfrm>
            <a:off x="1520250" y="1330500"/>
            <a:ext cx="6103500" cy="2482500"/>
          </a:xfrm>
          <a:prstGeom prst="rect">
            <a:avLst/>
          </a:prstGeom>
          <a:solidFill>
            <a:schemeClr val="accent4"/>
          </a:solidFill>
        </p:spPr>
        <p:txBody>
          <a:bodyPr spcFirstLastPara="1" wrap="square" lIns="91425" tIns="91425" rIns="91425" bIns="91425" anchor="ctr" anchorCtr="0">
            <a:normAutofit/>
          </a:bodyPr>
          <a:lstStyle/>
          <a:p>
            <a:pPr marL="0" lvl="0" indent="0" algn="ctr" rtl="0">
              <a:spcBef>
                <a:spcPts val="0"/>
              </a:spcBef>
              <a:spcAft>
                <a:spcPts val="0"/>
              </a:spcAft>
              <a:buNone/>
            </a:pPr>
            <a:r>
              <a:rPr lang="en" sz="3500" b="1"/>
              <a:t>Opening Discussion: </a:t>
            </a:r>
            <a:endParaRPr sz="3500" b="1"/>
          </a:p>
          <a:p>
            <a:pPr marL="0" lvl="0" indent="0" algn="ctr" rtl="0">
              <a:spcBef>
                <a:spcPts val="0"/>
              </a:spcBef>
              <a:spcAft>
                <a:spcPts val="0"/>
              </a:spcAft>
              <a:buNone/>
            </a:pPr>
            <a:r>
              <a:rPr lang="en" sz="3500"/>
              <a:t>Culture Shock</a:t>
            </a:r>
            <a:endParaRPr sz="3500"/>
          </a:p>
        </p:txBody>
      </p:sp>
      <p:pic>
        <p:nvPicPr>
          <p:cNvPr id="110" name="Google Shape;110;p20"/>
          <p:cNvPicPr preferRelativeResize="0"/>
          <p:nvPr/>
        </p:nvPicPr>
        <p:blipFill rotWithShape="1">
          <a:blip r:embed="rId3">
            <a:alphaModFix/>
          </a:blip>
          <a:srcRect l="26371" t="21632" r="27978" b="27788"/>
          <a:stretch/>
        </p:blipFill>
        <p:spPr>
          <a:xfrm>
            <a:off x="8105280" y="0"/>
            <a:ext cx="954319" cy="1017726"/>
          </a:xfrm>
          <a:prstGeom prst="rect">
            <a:avLst/>
          </a:prstGeom>
          <a:noFill/>
          <a:ln>
            <a:noFill/>
          </a:ln>
        </p:spPr>
      </p:pic>
      <p:pic>
        <p:nvPicPr>
          <p:cNvPr id="111" name="Google Shape;111;p20"/>
          <p:cNvPicPr preferRelativeResize="0"/>
          <p:nvPr/>
        </p:nvPicPr>
        <p:blipFill>
          <a:blip r:embed="rId4">
            <a:alphaModFix/>
          </a:blip>
          <a:stretch>
            <a:fillRect/>
          </a:stretch>
        </p:blipFill>
        <p:spPr>
          <a:xfrm>
            <a:off x="8105275" y="4332020"/>
            <a:ext cx="954325" cy="81148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1"/>
          <p:cNvSpPr txBox="1">
            <a:spLocks noGrp="1"/>
          </p:cNvSpPr>
          <p:nvPr>
            <p:ph type="title"/>
          </p:nvPr>
        </p:nvSpPr>
        <p:spPr>
          <a:xfrm>
            <a:off x="311850" y="445025"/>
            <a:ext cx="7481400" cy="572700"/>
          </a:xfrm>
          <a:prstGeom prst="rect">
            <a:avLst/>
          </a:prstGeom>
          <a:solidFill>
            <a:schemeClr val="accent4"/>
          </a:solid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Opening Discussion: </a:t>
            </a:r>
            <a:endParaRPr/>
          </a:p>
        </p:txBody>
      </p:sp>
      <p:pic>
        <p:nvPicPr>
          <p:cNvPr id="117" name="Google Shape;117;p21"/>
          <p:cNvPicPr preferRelativeResize="0"/>
          <p:nvPr/>
        </p:nvPicPr>
        <p:blipFill rotWithShape="1">
          <a:blip r:embed="rId3">
            <a:alphaModFix/>
          </a:blip>
          <a:srcRect l="26368" t="21633" r="27979" b="27784"/>
          <a:stretch/>
        </p:blipFill>
        <p:spPr>
          <a:xfrm>
            <a:off x="8105280" y="0"/>
            <a:ext cx="954319" cy="1017726"/>
          </a:xfrm>
          <a:prstGeom prst="rect">
            <a:avLst/>
          </a:prstGeom>
          <a:noFill/>
          <a:ln>
            <a:noFill/>
          </a:ln>
        </p:spPr>
      </p:pic>
      <p:sp>
        <p:nvSpPr>
          <p:cNvPr id="118" name="Google Shape;118;p21"/>
          <p:cNvSpPr txBox="1"/>
          <p:nvPr/>
        </p:nvSpPr>
        <p:spPr>
          <a:xfrm>
            <a:off x="436150" y="1169300"/>
            <a:ext cx="4615800" cy="3821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a:solidFill>
                  <a:schemeClr val="dk1"/>
                </a:solidFill>
              </a:rPr>
              <a:t>(03:15)</a:t>
            </a:r>
            <a:endParaRPr>
              <a:solidFill>
                <a:schemeClr val="dk1"/>
              </a:solidFill>
            </a:endParaRPr>
          </a:p>
          <a:p>
            <a:pPr marL="0" lvl="0" indent="0" algn="l" rtl="0">
              <a:lnSpc>
                <a:spcPct val="115000"/>
              </a:lnSpc>
              <a:spcBef>
                <a:spcPts val="1200"/>
              </a:spcBef>
              <a:spcAft>
                <a:spcPts val="1200"/>
              </a:spcAft>
              <a:buClr>
                <a:schemeClr val="dk1"/>
              </a:buClr>
              <a:buSzPts val="1100"/>
              <a:buFont typeface="Arial"/>
              <a:buNone/>
            </a:pPr>
            <a:r>
              <a:rPr lang="en" sz="1500" b="1">
                <a:solidFill>
                  <a:schemeClr val="dk1"/>
                </a:solidFill>
              </a:rPr>
              <a:t>Ishita:</a:t>
            </a:r>
            <a:r>
              <a:rPr lang="en" sz="1500">
                <a:solidFill>
                  <a:schemeClr val="dk1"/>
                </a:solidFill>
              </a:rPr>
              <a:t> “</a:t>
            </a:r>
            <a:r>
              <a:rPr lang="en" sz="1500" b="0" i="0" u="none" strike="noStrike" cap="none">
                <a:solidFill>
                  <a:schemeClr val="dk1"/>
                </a:solidFill>
                <a:latin typeface="Arial"/>
                <a:ea typeface="Arial"/>
                <a:cs typeface="Arial"/>
                <a:sym typeface="Arial"/>
              </a:rPr>
              <a:t>I vividly remember this grey Saturday afternoon in March, when I was in France, coming from a tropical country, I had expected that the weather will start brightening up by March and the white snowflakes started to appear…again!</a:t>
            </a:r>
            <a:r>
              <a:rPr lang="en" sz="1500">
                <a:solidFill>
                  <a:schemeClr val="dk1"/>
                </a:solidFill>
              </a:rPr>
              <a:t> </a:t>
            </a:r>
            <a:r>
              <a:rPr lang="en" sz="1500" b="0" i="0" u="none" strike="noStrike" cap="none">
                <a:solidFill>
                  <a:schemeClr val="dk1"/>
                </a:solidFill>
                <a:latin typeface="Arial"/>
                <a:ea typeface="Arial"/>
                <a:cs typeface="Arial"/>
                <a:sym typeface="Arial"/>
              </a:rPr>
              <a:t>Except they weren‘t magical anymore. You know, all of a sudden the novelty, the excitement of experiencing snow, all that had vanished into thin air. And I just burst out crying. It was as if the snow symbolized everything foreign and unfamiliar to me at the moment. And I just couldn‘t bear the burden of the foreign winter anymore.</a:t>
            </a:r>
            <a:r>
              <a:rPr lang="en" sz="1500">
                <a:solidFill>
                  <a:schemeClr val="dk1"/>
                </a:solidFill>
              </a:rPr>
              <a:t>”</a:t>
            </a:r>
            <a:endParaRPr sz="1500" b="0" u="none" strike="noStrike" cap="none">
              <a:solidFill>
                <a:schemeClr val="dk1"/>
              </a:solidFill>
              <a:latin typeface="Arial"/>
              <a:ea typeface="Arial"/>
              <a:cs typeface="Arial"/>
              <a:sym typeface="Arial"/>
            </a:endParaRPr>
          </a:p>
        </p:txBody>
      </p:sp>
      <p:sp>
        <p:nvSpPr>
          <p:cNvPr id="119" name="Google Shape;119;p21"/>
          <p:cNvSpPr txBox="1"/>
          <p:nvPr/>
        </p:nvSpPr>
        <p:spPr>
          <a:xfrm>
            <a:off x="5425711" y="4001165"/>
            <a:ext cx="2537400" cy="2766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200"/>
              </a:spcAft>
              <a:buClr>
                <a:schemeClr val="dk1"/>
              </a:buClr>
              <a:buSzPts val="1100"/>
              <a:buFont typeface="Arial"/>
              <a:buNone/>
            </a:pPr>
            <a:r>
              <a:rPr lang="en" sz="1000" b="0" i="0" u="none" strike="noStrike" cap="none">
                <a:solidFill>
                  <a:schemeClr val="dk2"/>
                </a:solidFill>
                <a:latin typeface="Arial"/>
                <a:ea typeface="Arial"/>
                <a:cs typeface="Arial"/>
                <a:sym typeface="Arial"/>
              </a:rPr>
              <a:t>Photo by enrico perini - pexels</a:t>
            </a:r>
            <a:endParaRPr sz="1000" b="0" i="0" u="none" strike="noStrike" cap="none">
              <a:solidFill>
                <a:schemeClr val="dk2"/>
              </a:solidFill>
              <a:latin typeface="Arial"/>
              <a:ea typeface="Arial"/>
              <a:cs typeface="Arial"/>
              <a:sym typeface="Arial"/>
            </a:endParaRPr>
          </a:p>
        </p:txBody>
      </p:sp>
      <p:pic>
        <p:nvPicPr>
          <p:cNvPr id="120" name="Google Shape;120;p21" descr="Ein Bild, das draußen, Schnee, Baum, Winter enthält.&#10;&#10;Automatisch generierte Beschreibung"/>
          <p:cNvPicPr preferRelativeResize="0"/>
          <p:nvPr/>
        </p:nvPicPr>
        <p:blipFill rotWithShape="1">
          <a:blip r:embed="rId4">
            <a:alphaModFix/>
          </a:blip>
          <a:srcRect/>
          <a:stretch/>
        </p:blipFill>
        <p:spPr>
          <a:xfrm>
            <a:off x="5277760" y="1477168"/>
            <a:ext cx="3590613" cy="2393738"/>
          </a:xfrm>
          <a:prstGeom prst="rect">
            <a:avLst/>
          </a:prstGeom>
          <a:noFill/>
          <a:ln>
            <a:noFill/>
          </a:ln>
        </p:spPr>
      </p:pic>
      <p:pic>
        <p:nvPicPr>
          <p:cNvPr id="121" name="Google Shape;121;p21"/>
          <p:cNvPicPr preferRelativeResize="0"/>
          <p:nvPr/>
        </p:nvPicPr>
        <p:blipFill>
          <a:blip r:embed="rId5">
            <a:alphaModFix/>
          </a:blip>
          <a:stretch>
            <a:fillRect/>
          </a:stretch>
        </p:blipFill>
        <p:spPr>
          <a:xfrm>
            <a:off x="8105275" y="4332020"/>
            <a:ext cx="954325" cy="81148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2843</Words>
  <Application>Microsoft Office PowerPoint</Application>
  <PresentationFormat>On-screen Show (16:9)</PresentationFormat>
  <Paragraphs>171</Paragraphs>
  <Slides>35</Slides>
  <Notes>35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35</vt:i4>
      </vt:variant>
    </vt:vector>
  </HeadingPairs>
  <TitlesOfParts>
    <vt:vector size="38" baseType="lpstr">
      <vt:lpstr>Arial</vt:lpstr>
      <vt:lpstr>Calibri</vt:lpstr>
      <vt:lpstr>Simple Light</vt:lpstr>
      <vt:lpstr>Deep Culture Podcast  Episode 18 – Culture Shock</vt:lpstr>
      <vt:lpstr>Acknowledgements</vt:lpstr>
      <vt:lpstr>Module Structure</vt:lpstr>
      <vt:lpstr>Episode overview</vt:lpstr>
      <vt:lpstr>Episode summary</vt:lpstr>
      <vt:lpstr>Listen to the episode: https://japanintercultural.org/podcast/episode-18-culture-shock/ </vt:lpstr>
      <vt:lpstr>Key themes</vt:lpstr>
      <vt:lpstr>Opening Discussion:  Culture Shock</vt:lpstr>
      <vt:lpstr>Opening Discussion: </vt:lpstr>
      <vt:lpstr>Quick Understanding</vt:lpstr>
      <vt:lpstr>Share your thoughts . . . </vt:lpstr>
      <vt:lpstr>Part 1: Surprise, Stress and Shock Key ideas / insights</vt:lpstr>
      <vt:lpstr>Key idea: What is Culture Shock? </vt:lpstr>
      <vt:lpstr>Exploring key idea: What is Culture Shock?</vt:lpstr>
      <vt:lpstr>Check your understanding!</vt:lpstr>
      <vt:lpstr>Key insight: Culture Shock includes different experiences </vt:lpstr>
      <vt:lpstr>Exploring key insight: Culture shock includes different experiences</vt:lpstr>
      <vt:lpstr>Check your understanding!</vt:lpstr>
      <vt:lpstr>Part 2: The W-Curve Key ideas / insights</vt:lpstr>
      <vt:lpstr>Key idea: Honeymoon and Crisis  </vt:lpstr>
      <vt:lpstr>Exploring key ideas: Honeymoon and crisis </vt:lpstr>
      <vt:lpstr>Check your understanding!</vt:lpstr>
      <vt:lpstr>Key insight: Culture shock “never disappears” </vt:lpstr>
      <vt:lpstr>Exploring key insight: Culture shock never disappears</vt:lpstr>
      <vt:lpstr>Check your understanding!</vt:lpstr>
      <vt:lpstr>Part 3: There’s more to life than happiness Deeper Understanding</vt:lpstr>
      <vt:lpstr>Deeper understanding</vt:lpstr>
      <vt:lpstr>Deeper understanding</vt:lpstr>
      <vt:lpstr>Check your understanding </vt:lpstr>
      <vt:lpstr>Check your understanding </vt:lpstr>
      <vt:lpstr>Digging Deeper</vt:lpstr>
      <vt:lpstr>Digging deeper:</vt:lpstr>
      <vt:lpstr>Digging deeper:</vt:lpstr>
      <vt:lpstr>Digging deeper:</vt:lpstr>
      <vt:lpstr>Deep Culture Podcast  Episode 18 – Culture Shock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Ishita Ray</cp:lastModifiedBy>
  <cp:revision>1</cp:revision>
  <dcterms:modified xsi:type="dcterms:W3CDTF">2025-04-25T02:56:41Z</dcterms:modified>
</cp:coreProperties>
</file>