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FD135E-6A89-4801-ABC8-86F244C991A2}" v="1" dt="2025-03-13T13:39:46.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86" y="29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hita Ray" userId="78bc4f31c80a3e5e" providerId="LiveId" clId="{BDFD135E-6A89-4801-ABC8-86F244C991A2}"/>
    <pc:docChg chg="custSel addSld modSld">
      <pc:chgData name="Ishita Ray" userId="78bc4f31c80a3e5e" providerId="LiveId" clId="{BDFD135E-6A89-4801-ABC8-86F244C991A2}" dt="2025-03-13T13:39:47.114" v="6" actId="27636"/>
      <pc:docMkLst>
        <pc:docMk/>
      </pc:docMkLst>
      <pc:sldChg chg="modSp mod">
        <pc:chgData name="Ishita Ray" userId="78bc4f31c80a3e5e" providerId="LiveId" clId="{BDFD135E-6A89-4801-ABC8-86F244C991A2}" dt="2025-03-13T13:39:47.001" v="1" actId="27636"/>
        <pc:sldMkLst>
          <pc:docMk/>
          <pc:sldMk cId="0" sldId="257"/>
        </pc:sldMkLst>
        <pc:spChg chg="mod">
          <ac:chgData name="Ishita Ray" userId="78bc4f31c80a3e5e" providerId="LiveId" clId="{BDFD135E-6A89-4801-ABC8-86F244C991A2}" dt="2025-03-13T13:39:47.001" v="1" actId="27636"/>
          <ac:spMkLst>
            <pc:docMk/>
            <pc:sldMk cId="0" sldId="257"/>
            <ac:spMk id="63" creationId="{00000000-0000-0000-0000-000000000000}"/>
          </ac:spMkLst>
        </pc:spChg>
      </pc:sldChg>
      <pc:sldChg chg="modSp mod">
        <pc:chgData name="Ishita Ray" userId="78bc4f31c80a3e5e" providerId="LiveId" clId="{BDFD135E-6A89-4801-ABC8-86F244C991A2}" dt="2025-03-13T13:39:47.017" v="2" actId="27636"/>
        <pc:sldMkLst>
          <pc:docMk/>
          <pc:sldMk cId="0" sldId="261"/>
        </pc:sldMkLst>
        <pc:spChg chg="mod">
          <ac:chgData name="Ishita Ray" userId="78bc4f31c80a3e5e" providerId="LiveId" clId="{BDFD135E-6A89-4801-ABC8-86F244C991A2}" dt="2025-03-13T13:39:47.017" v="2" actId="27636"/>
          <ac:spMkLst>
            <pc:docMk/>
            <pc:sldMk cId="0" sldId="261"/>
            <ac:spMk id="94" creationId="{00000000-0000-0000-0000-000000000000}"/>
          </ac:spMkLst>
        </pc:spChg>
      </pc:sldChg>
      <pc:sldChg chg="modSp mod">
        <pc:chgData name="Ishita Ray" userId="78bc4f31c80a3e5e" providerId="LiveId" clId="{BDFD135E-6A89-4801-ABC8-86F244C991A2}" dt="2025-03-13T13:39:47.041" v="3" actId="27636"/>
        <pc:sldMkLst>
          <pc:docMk/>
          <pc:sldMk cId="0" sldId="268"/>
        </pc:sldMkLst>
        <pc:spChg chg="mod">
          <ac:chgData name="Ishita Ray" userId="78bc4f31c80a3e5e" providerId="LiveId" clId="{BDFD135E-6A89-4801-ABC8-86F244C991A2}" dt="2025-03-13T13:39:47.041" v="3" actId="27636"/>
          <ac:spMkLst>
            <pc:docMk/>
            <pc:sldMk cId="0" sldId="268"/>
            <ac:spMk id="151" creationId="{00000000-0000-0000-0000-000000000000}"/>
          </ac:spMkLst>
        </pc:spChg>
      </pc:sldChg>
      <pc:sldChg chg="modSp mod">
        <pc:chgData name="Ishita Ray" userId="78bc4f31c80a3e5e" providerId="LiveId" clId="{BDFD135E-6A89-4801-ABC8-86F244C991A2}" dt="2025-03-13T13:39:47.058" v="4" actId="27636"/>
        <pc:sldMkLst>
          <pc:docMk/>
          <pc:sldMk cId="0" sldId="272"/>
        </pc:sldMkLst>
        <pc:spChg chg="mod">
          <ac:chgData name="Ishita Ray" userId="78bc4f31c80a3e5e" providerId="LiveId" clId="{BDFD135E-6A89-4801-ABC8-86F244C991A2}" dt="2025-03-13T13:39:47.058" v="4" actId="27636"/>
          <ac:spMkLst>
            <pc:docMk/>
            <pc:sldMk cId="0" sldId="272"/>
            <ac:spMk id="182" creationId="{00000000-0000-0000-0000-000000000000}"/>
          </ac:spMkLst>
        </pc:spChg>
      </pc:sldChg>
      <pc:sldChg chg="modSp mod">
        <pc:chgData name="Ishita Ray" userId="78bc4f31c80a3e5e" providerId="LiveId" clId="{BDFD135E-6A89-4801-ABC8-86F244C991A2}" dt="2025-03-13T13:39:47.092" v="5" actId="27636"/>
        <pc:sldMkLst>
          <pc:docMk/>
          <pc:sldMk cId="0" sldId="284"/>
        </pc:sldMkLst>
        <pc:spChg chg="mod">
          <ac:chgData name="Ishita Ray" userId="78bc4f31c80a3e5e" providerId="LiveId" clId="{BDFD135E-6A89-4801-ABC8-86F244C991A2}" dt="2025-03-13T13:39:47.092" v="5" actId="27636"/>
          <ac:spMkLst>
            <pc:docMk/>
            <pc:sldMk cId="0" sldId="284"/>
            <ac:spMk id="277" creationId="{00000000-0000-0000-0000-000000000000}"/>
          </ac:spMkLst>
        </pc:spChg>
      </pc:sldChg>
      <pc:sldChg chg="modSp mod">
        <pc:chgData name="Ishita Ray" userId="78bc4f31c80a3e5e" providerId="LiveId" clId="{BDFD135E-6A89-4801-ABC8-86F244C991A2}" dt="2025-03-13T13:39:47.114" v="6" actId="27636"/>
        <pc:sldMkLst>
          <pc:docMk/>
          <pc:sldMk cId="0" sldId="289"/>
        </pc:sldMkLst>
        <pc:spChg chg="mod">
          <ac:chgData name="Ishita Ray" userId="78bc4f31c80a3e5e" providerId="LiveId" clId="{BDFD135E-6A89-4801-ABC8-86F244C991A2}" dt="2025-03-13T13:39:47.114" v="6" actId="27636"/>
          <ac:spMkLst>
            <pc:docMk/>
            <pc:sldMk cId="0" sldId="289"/>
            <ac:spMk id="316" creationId="{00000000-0000-0000-0000-000000000000}"/>
          </ac:spMkLst>
        </pc:spChg>
      </pc:sldChg>
      <pc:sldChg chg="add">
        <pc:chgData name="Ishita Ray" userId="78bc4f31c80a3e5e" providerId="LiveId" clId="{BDFD135E-6A89-4801-ABC8-86F244C991A2}" dt="2025-03-13T13:39:46.869" v="0"/>
        <pc:sldMkLst>
          <pc:docMk/>
          <pc:sldMk cId="689826403" sldId="2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21bfb23642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21bfb2364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Comprehension questions related to opening discussion content . . . </a:t>
            </a:r>
            <a:br>
              <a:rPr lang="en">
                <a:solidFill>
                  <a:schemeClr val="dk1"/>
                </a:solidFill>
              </a:rPr>
            </a:br>
            <a:r>
              <a:rPr lang="en">
                <a:solidFill>
                  <a:schemeClr val="dk1"/>
                </a:solidFill>
              </a:rPr>
              <a:t>Answer key to questions: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21bfb23642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21bfb23642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Discussion question related to opening discussion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73af215290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73af21529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module follows the flow of the podcast, with key ideas or insights for each of the three parts. “Key ideas” refers to the concepts that need to be understood or remembered, whereas “insights” refers to the deeper understanding of the ideas (e.g. how they relate to everyday life). Identifying the key ideas and key insights for each episode is an important step in creating the materials. It is recommended to identify 1 - 3 key ideas/ insights from each part.  In general, each part of the podcast has a main theme which can be understood by looking for the title of each part.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e67dd8361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e67dd8361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21bfb2364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21bfb236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7135174846_0_6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7135174846_0_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(a) What is familiar to me feels normal.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a:solidFill>
                  <a:schemeClr val="dk1"/>
                </a:solidFill>
              </a:rPr>
              <a:t>Answer key to questions: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21bfb23642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21bfb2364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21bfb23642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321bfb23642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21bfb23642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321bfb23642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(b) It is an unconscious judgement</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2acf9a284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2acf9a28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(b) It is an unconscious judgement</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327316a37e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327316a37e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e708f5512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2e708f5512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e747d32258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2e747d32258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e747d32258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e747d3225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21bfb23642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321bfb23642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(c) It helps us make quick predictions in an unpredictable world.</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21bfb23642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321bfb23642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(a) Because it’s a result of predictive processing</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321bfb23642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321bfb23642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21bfb23642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321bfb23642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21bfb23642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321bfb23642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Correct answer: (b) It gives a sense of security in a hostile world</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321be616309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321be61630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The module follows the flow of the podcast, with key ideas or insights for each of the three parts. Digging deeper explores part 3 of the podcast, which often deals with the psychology of the theme (an empirical understanding based on brain-mind science). It gives educators the option of going in to greater intellectual depth and detail.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321be616309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321be61630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rgbClr val="595959"/>
                </a:solidFill>
              </a:rPr>
              <a:t>(The psychology behind the key ideas / insights with quotes from the episode. Refer to sample materials for ideas.) </a:t>
            </a:r>
            <a:r>
              <a:rPr lang="en">
                <a:solidFill>
                  <a:schemeClr val="dk1"/>
                </a:solidFill>
              </a:rPr>
              <a:t>Deeper understanding provides more detailed information about key ideas. This section can make clearer the science behind the main ideas and insights.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e6bceac648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e6bceac64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21be616309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21be616309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Correct answer: (b) A fundamental change in how we see the world. </a:t>
            </a:r>
            <a:endParaRPr>
              <a:solidFill>
                <a:schemeClr val="dk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321be616309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321be616309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Correct answer: c) We learn new cultural patterns to make sense of foreign experiences.</a:t>
            </a:r>
            <a:endParaRPr>
              <a:solidFill>
                <a:schemeClr val="dk1"/>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321be616309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321be616309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Correct answer: (a) Create a different way of interpreting the things we experience.</a:t>
            </a:r>
            <a:endParaRPr>
              <a:solidFill>
                <a:schemeClr val="dk1"/>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321be616309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321be61630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This section encourages learners to reflect and share their experiences. This can include exploring the implications of the theme. </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321be616309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321be61630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321be616309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321be61630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a:extLst>
            <a:ext uri="{FF2B5EF4-FFF2-40B4-BE49-F238E27FC236}">
              <a16:creationId xmlns:a16="http://schemas.microsoft.com/office/drawing/2014/main" id="{C50BD4A0-BE02-58AF-6D9D-6C8A16E5C584}"/>
            </a:ext>
          </a:extLst>
        </p:cNvPr>
        <p:cNvGrpSpPr/>
        <p:nvPr/>
      </p:nvGrpSpPr>
      <p:grpSpPr>
        <a:xfrm>
          <a:off x="0" y="0"/>
          <a:ext cx="0" cy="0"/>
          <a:chOff x="0" y="0"/>
          <a:chExt cx="0" cy="0"/>
        </a:xfrm>
      </p:grpSpPr>
      <p:sp>
        <p:nvSpPr>
          <p:cNvPr id="51" name="Google Shape;51;p:notes">
            <a:extLst>
              <a:ext uri="{FF2B5EF4-FFF2-40B4-BE49-F238E27FC236}">
                <a16:creationId xmlns:a16="http://schemas.microsoft.com/office/drawing/2014/main" id="{7CBDCF6C-FB03-5DC7-E4E9-E0793D2FE0A7}"/>
              </a:ext>
            </a:extLst>
          </p:cNvPr>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a:extLst>
              <a:ext uri="{FF2B5EF4-FFF2-40B4-BE49-F238E27FC236}">
                <a16:creationId xmlns:a16="http://schemas.microsoft.com/office/drawing/2014/main" id="{96F70CAA-B0E8-4BBC-5DA8-39CD40ED1AD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5407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73af21529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73af2152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7135174846_0_5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7135174846_0_5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e34e773f9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e34e773f9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Link to episode, podcast graphic (from JII website), QR code that links to episode, link to transcript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5f024bd6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5f024bd6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Key themes (Themes corresponding to the three parts of the podcast. Use the part titles) This gives listeners an idea of the overall structure of the podcast and the themes they can expect to learn about.</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73c40ab1e9_0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73c40ab1e9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This section introduces the core theme of the episode. It provides educators a way to introduce the overall theme (e.g. active learner schema).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7135174846_0_6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7135174846_0_6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s://japanintercultural.org/deep-culture-podcast-education-material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3.jpg"/><Relationship Id="rId5" Type="http://schemas.openxmlformats.org/officeDocument/2006/relationships/image" Target="../media/image1.png"/><Relationship Id="rId4" Type="http://schemas.openxmlformats.org/officeDocument/2006/relationships/hyperlink" Target="mailto:info@japanintercultural.org"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hyperlink" Target="https://japanintercultural.org/podcast/episode-30-ethnocentrism/" TargetMode="External"/><Relationship Id="rId7"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japanintercultural.org/wp-content/uploads/2023/05/S03E30_Ethnocentrism_Transcript.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3.jpg"/><Relationship Id="rId5" Type="http://schemas.openxmlformats.org/officeDocument/2006/relationships/hyperlink" Target="https://unsplash.com/photos/a-table-full-of-food-P_Qf5AHqLh8"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1660875"/>
            <a:ext cx="9144000" cy="2052600"/>
          </a:xfrm>
          <a:prstGeom prst="rect">
            <a:avLst/>
          </a:prstGeom>
          <a:solidFill>
            <a:schemeClr val="accent4"/>
          </a:solidFill>
        </p:spPr>
        <p:txBody>
          <a:bodyPr spcFirstLastPara="1" wrap="square" lIns="91425" tIns="91425" rIns="91425" bIns="91425" anchor="b" anchorCtr="0">
            <a:normAutofit/>
          </a:bodyPr>
          <a:lstStyle/>
          <a:p>
            <a:pPr marL="0" lvl="0" indent="0" algn="ctr" rtl="0">
              <a:spcBef>
                <a:spcPts val="0"/>
              </a:spcBef>
              <a:spcAft>
                <a:spcPts val="0"/>
              </a:spcAft>
              <a:buNone/>
            </a:pPr>
            <a:r>
              <a:rPr lang="en"/>
              <a:t>Deep Culture Podcast</a:t>
            </a:r>
            <a:endParaRPr/>
          </a:p>
          <a:p>
            <a:pPr marL="0" lvl="0" indent="0" algn="ctr" rtl="0">
              <a:spcBef>
                <a:spcPts val="0"/>
              </a:spcBef>
              <a:spcAft>
                <a:spcPts val="0"/>
              </a:spcAft>
              <a:buNone/>
            </a:pPr>
            <a:r>
              <a:rPr lang="en"/>
              <a:t> </a:t>
            </a:r>
            <a:r>
              <a:rPr lang="en" sz="3000"/>
              <a:t>Episode 30 - Ethnocentrism</a:t>
            </a:r>
            <a:endParaRPr sz="3000"/>
          </a:p>
        </p:txBody>
      </p:sp>
      <p:pic>
        <p:nvPicPr>
          <p:cNvPr id="55" name="Google Shape;55;p13"/>
          <p:cNvPicPr preferRelativeResize="0"/>
          <p:nvPr/>
        </p:nvPicPr>
        <p:blipFill rotWithShape="1">
          <a:blip r:embed="rId3">
            <a:alphaModFix/>
          </a:blip>
          <a:srcRect l="26371" t="21632" r="27978" b="27788"/>
          <a:stretch/>
        </p:blipFill>
        <p:spPr>
          <a:xfrm>
            <a:off x="7574800" y="0"/>
            <a:ext cx="1484801" cy="1583450"/>
          </a:xfrm>
          <a:prstGeom prst="rect">
            <a:avLst/>
          </a:prstGeom>
          <a:noFill/>
          <a:ln>
            <a:noFill/>
          </a:ln>
        </p:spPr>
      </p:pic>
      <p:pic>
        <p:nvPicPr>
          <p:cNvPr id="56" name="Google Shape;56;p13"/>
          <p:cNvPicPr preferRelativeResize="0"/>
          <p:nvPr/>
        </p:nvPicPr>
        <p:blipFill rotWithShape="1">
          <a:blip r:embed="rId4">
            <a:alphaModFix/>
          </a:blip>
          <a:srcRect b="7054"/>
          <a:stretch/>
        </p:blipFill>
        <p:spPr>
          <a:xfrm>
            <a:off x="0" y="56475"/>
            <a:ext cx="3996525" cy="1142475"/>
          </a:xfrm>
          <a:prstGeom prst="rect">
            <a:avLst/>
          </a:prstGeom>
          <a:noFill/>
          <a:ln>
            <a:noFill/>
          </a:ln>
        </p:spPr>
      </p:pic>
      <p:sp>
        <p:nvSpPr>
          <p:cNvPr id="57" name="Google Shape;57;p13"/>
          <p:cNvSpPr txBox="1"/>
          <p:nvPr/>
        </p:nvSpPr>
        <p:spPr>
          <a:xfrm>
            <a:off x="0" y="4631425"/>
            <a:ext cx="9059400" cy="35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Quick Understanding</a:t>
            </a:r>
            <a:endParaRPr/>
          </a:p>
        </p:txBody>
      </p:sp>
      <p:sp>
        <p:nvSpPr>
          <p:cNvPr id="128" name="Google Shape;128;p22"/>
          <p:cNvSpPr txBox="1">
            <a:spLocks noGrp="1"/>
          </p:cNvSpPr>
          <p:nvPr>
            <p:ph type="body" idx="1"/>
          </p:nvPr>
        </p:nvSpPr>
        <p:spPr>
          <a:xfrm>
            <a:off x="311700" y="1299875"/>
            <a:ext cx="8520600" cy="3416400"/>
          </a:xfrm>
          <a:prstGeom prst="rect">
            <a:avLst/>
          </a:prstGeom>
        </p:spPr>
        <p:txBody>
          <a:bodyPr spcFirstLastPara="1" wrap="square" lIns="91425" tIns="91425" rIns="91425" bIns="91425" anchor="ctr" anchorCtr="0">
            <a:normAutofit/>
          </a:bodyPr>
          <a:lstStyle/>
          <a:p>
            <a:pPr marL="457200" lvl="0" indent="-368300" algn="l" rtl="0">
              <a:lnSpc>
                <a:spcPct val="115000"/>
              </a:lnSpc>
              <a:spcBef>
                <a:spcPts val="0"/>
              </a:spcBef>
              <a:spcAft>
                <a:spcPts val="0"/>
              </a:spcAft>
              <a:buClr>
                <a:schemeClr val="dk1"/>
              </a:buClr>
              <a:buSzPts val="2200"/>
              <a:buAutoNum type="arabicPeriod"/>
            </a:pPr>
            <a:r>
              <a:rPr lang="en" sz="2200">
                <a:solidFill>
                  <a:schemeClr val="dk1"/>
                </a:solidFill>
              </a:rPr>
              <a:t>What was served for breakfast when Emre visited France?</a:t>
            </a:r>
            <a:endParaRPr sz="2200">
              <a:solidFill>
                <a:schemeClr val="dk1"/>
              </a:solidFill>
            </a:endParaRPr>
          </a:p>
          <a:p>
            <a:pPr marL="457200" lvl="0" indent="-368300" algn="l" rtl="0">
              <a:spcBef>
                <a:spcPts val="0"/>
              </a:spcBef>
              <a:spcAft>
                <a:spcPts val="0"/>
              </a:spcAft>
              <a:buClr>
                <a:schemeClr val="dk1"/>
              </a:buClr>
              <a:buSzPts val="2200"/>
              <a:buAutoNum type="arabicPeriod"/>
            </a:pPr>
            <a:r>
              <a:rPr lang="en" sz="2200">
                <a:solidFill>
                  <a:schemeClr val="dk1"/>
                </a:solidFill>
              </a:rPr>
              <a:t>What was Emre’s reaction when he saw the breakfast buffet? Why?</a:t>
            </a:r>
            <a:endParaRPr sz="2200">
              <a:solidFill>
                <a:schemeClr val="dk1"/>
              </a:solidFill>
            </a:endParaRPr>
          </a:p>
        </p:txBody>
      </p:sp>
      <p:pic>
        <p:nvPicPr>
          <p:cNvPr id="129" name="Google Shape;129;p22"/>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30" name="Google Shape;130;p2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Share your thoughts . . . </a:t>
            </a:r>
            <a:endParaRPr/>
          </a:p>
        </p:txBody>
      </p:sp>
      <p:sp>
        <p:nvSpPr>
          <p:cNvPr id="136" name="Google Shape;136;p23"/>
          <p:cNvSpPr txBox="1">
            <a:spLocks noGrp="1"/>
          </p:cNvSpPr>
          <p:nvPr>
            <p:ph type="body" idx="1"/>
          </p:nvPr>
        </p:nvSpPr>
        <p:spPr>
          <a:xfrm>
            <a:off x="311700" y="12998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200">
                <a:solidFill>
                  <a:schemeClr val="dk1"/>
                </a:solidFill>
              </a:rPr>
              <a:t>1. What image comes to your mind when you think of breakfast? What breakfast foods from other cultures are not typical for you?</a:t>
            </a:r>
            <a:endParaRPr sz="2200">
              <a:solidFill>
                <a:schemeClr val="dk1"/>
              </a:solidFill>
            </a:endParaRPr>
          </a:p>
          <a:p>
            <a:pPr marL="0" lvl="0" indent="0" algn="l" rtl="0">
              <a:spcBef>
                <a:spcPts val="1200"/>
              </a:spcBef>
              <a:spcAft>
                <a:spcPts val="0"/>
              </a:spcAft>
              <a:buClr>
                <a:schemeClr val="dk1"/>
              </a:buClr>
              <a:buSzPts val="1100"/>
              <a:buFont typeface="Arial"/>
              <a:buNone/>
            </a:pPr>
            <a:r>
              <a:rPr lang="en" sz="2200">
                <a:solidFill>
                  <a:schemeClr val="dk1"/>
                </a:solidFill>
              </a:rPr>
              <a:t>2. Have you had a negative impression about foreign things (such as food/customs)? What happened? How did you feel?</a:t>
            </a:r>
            <a:endParaRPr sz="2200">
              <a:solidFill>
                <a:schemeClr val="dk1"/>
              </a:solidFill>
            </a:endParaRPr>
          </a:p>
          <a:p>
            <a:pPr marL="0" lvl="0" indent="0" algn="l" rtl="0">
              <a:spcBef>
                <a:spcPts val="1200"/>
              </a:spcBef>
              <a:spcAft>
                <a:spcPts val="1200"/>
              </a:spcAft>
              <a:buClr>
                <a:schemeClr val="dk1"/>
              </a:buClr>
              <a:buSzPts val="1100"/>
              <a:buFont typeface="Arial"/>
              <a:buNone/>
            </a:pPr>
            <a:r>
              <a:rPr lang="en" sz="2200">
                <a:solidFill>
                  <a:schemeClr val="dk1"/>
                </a:solidFill>
              </a:rPr>
              <a:t>3. Have you experienced anyone else make a negative judgment about your culture? What happened? How did you feel? </a:t>
            </a:r>
            <a:endParaRPr sz="2200">
              <a:solidFill>
                <a:schemeClr val="dk1"/>
              </a:solidFill>
            </a:endParaRPr>
          </a:p>
        </p:txBody>
      </p:sp>
      <p:pic>
        <p:nvPicPr>
          <p:cNvPr id="137" name="Google Shape;137;p23"/>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38" name="Google Shape;138;p2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1520250" y="1330500"/>
            <a:ext cx="61035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Part 1: Reporting the facts</a:t>
            </a:r>
            <a:endParaRPr sz="3500" b="1"/>
          </a:p>
          <a:p>
            <a:pPr marL="0" lvl="0" indent="0" algn="ctr" rtl="0">
              <a:spcBef>
                <a:spcPts val="0"/>
              </a:spcBef>
              <a:spcAft>
                <a:spcPts val="0"/>
              </a:spcAft>
              <a:buNone/>
            </a:pPr>
            <a:r>
              <a:rPr lang="en" sz="3500"/>
              <a:t>Key ideas / insights</a:t>
            </a:r>
            <a:endParaRPr sz="3500"/>
          </a:p>
        </p:txBody>
      </p:sp>
      <p:pic>
        <p:nvPicPr>
          <p:cNvPr id="144" name="Google Shape;144;p24"/>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45" name="Google Shape;145;p2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idea: What is ethnocentrism?</a:t>
            </a:r>
            <a:endParaRPr/>
          </a:p>
          <a:p>
            <a:pPr marL="0" lvl="0" indent="0" algn="l" rtl="0">
              <a:spcBef>
                <a:spcPts val="0"/>
              </a:spcBef>
              <a:spcAft>
                <a:spcPts val="0"/>
              </a:spcAft>
              <a:buNone/>
            </a:pPr>
            <a:endParaRPr/>
          </a:p>
        </p:txBody>
      </p:sp>
      <p:sp>
        <p:nvSpPr>
          <p:cNvPr id="151" name="Google Shape;151;p25"/>
          <p:cNvSpPr txBox="1">
            <a:spLocks noGrp="1"/>
          </p:cNvSpPr>
          <p:nvPr>
            <p:ph type="body" idx="1"/>
          </p:nvPr>
        </p:nvSpPr>
        <p:spPr>
          <a:xfrm>
            <a:off x="294275" y="1706650"/>
            <a:ext cx="8520600" cy="21075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solidFill>
                  <a:schemeClr val="dk1"/>
                </a:solidFill>
              </a:rPr>
              <a:t>(4:55) </a:t>
            </a:r>
            <a:r>
              <a:rPr lang="en" b="1">
                <a:solidFill>
                  <a:schemeClr val="dk1"/>
                </a:solidFill>
              </a:rPr>
              <a:t>Joseph:</a:t>
            </a:r>
            <a:r>
              <a:rPr lang="en">
                <a:solidFill>
                  <a:schemeClr val="dk1"/>
                </a:solidFill>
              </a:rPr>
              <a:t> Merriam Webster defines ethnocentrism as the attitude that one's own group ethnicity or nationality is superior to others. </a:t>
            </a:r>
            <a:endParaRPr>
              <a:solidFill>
                <a:schemeClr val="dk1"/>
              </a:solidFill>
            </a:endParaRPr>
          </a:p>
          <a:p>
            <a:pPr marL="0" lvl="0" indent="0" algn="l" rtl="0">
              <a:spcBef>
                <a:spcPts val="1200"/>
              </a:spcBef>
              <a:spcAft>
                <a:spcPts val="0"/>
              </a:spcAft>
              <a:buNone/>
            </a:pPr>
            <a:r>
              <a:rPr lang="en">
                <a:solidFill>
                  <a:schemeClr val="dk1"/>
                </a:solidFill>
              </a:rPr>
              <a:t>***</a:t>
            </a:r>
            <a:endParaRPr>
              <a:solidFill>
                <a:schemeClr val="dk1"/>
              </a:solidFill>
            </a:endParaRPr>
          </a:p>
          <a:p>
            <a:pPr marL="0" lvl="0" indent="0" algn="l" rtl="0">
              <a:spcBef>
                <a:spcPts val="1200"/>
              </a:spcBef>
              <a:spcAft>
                <a:spcPts val="1200"/>
              </a:spcAft>
              <a:buNone/>
            </a:pPr>
            <a:r>
              <a:rPr lang="en">
                <a:solidFill>
                  <a:schemeClr val="dk1"/>
                </a:solidFill>
              </a:rPr>
              <a:t>(6:26) </a:t>
            </a:r>
            <a:r>
              <a:rPr lang="en" b="1">
                <a:solidFill>
                  <a:schemeClr val="dk1"/>
                </a:solidFill>
              </a:rPr>
              <a:t>Emre:</a:t>
            </a:r>
            <a:r>
              <a:rPr lang="en">
                <a:solidFill>
                  <a:schemeClr val="dk1"/>
                </a:solidFill>
              </a:rPr>
              <a:t> And that is ethnocentrism, looking at things through the familiar lens of our previous experience and cultural worldview.</a:t>
            </a:r>
            <a:endParaRPr>
              <a:solidFill>
                <a:schemeClr val="dk1"/>
              </a:solidFill>
            </a:endParaRPr>
          </a:p>
        </p:txBody>
      </p:sp>
      <p:pic>
        <p:nvPicPr>
          <p:cNvPr id="152" name="Google Shape;152;p25"/>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53" name="Google Shape;153;p2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6"/>
          <p:cNvSpPr txBox="1">
            <a:spLocks noGrp="1"/>
          </p:cNvSpPr>
          <p:nvPr>
            <p:ph type="body" idx="1"/>
          </p:nvPr>
        </p:nvSpPr>
        <p:spPr>
          <a:xfrm>
            <a:off x="311700" y="1017725"/>
            <a:ext cx="8520600" cy="3888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t>
            </a:r>
            <a:r>
              <a:rPr lang="en">
                <a:solidFill>
                  <a:schemeClr val="dk1"/>
                </a:solidFill>
              </a:rPr>
              <a:t>08:10) </a:t>
            </a:r>
            <a:r>
              <a:rPr lang="en" b="1">
                <a:solidFill>
                  <a:schemeClr val="dk1"/>
                </a:solidFill>
              </a:rPr>
              <a:t>Joseph:</a:t>
            </a:r>
            <a:r>
              <a:rPr lang="en">
                <a:solidFill>
                  <a:schemeClr val="dk1"/>
                </a:solidFill>
              </a:rPr>
              <a:t> So, from the anthropological point of view, this is at the core of ethnocentrism - the feeling that what is familiar to me is normal and anything else is somehow wrong or not up to standard. It has also been defined as a bias or tunnel vision in which “an individual views the world from the perspective of his or own group, establishing the in-group as archetypal and rating all other groups with reference to this ideal”.</a:t>
            </a:r>
            <a:endParaRPr>
              <a:solidFill>
                <a:schemeClr val="dk1"/>
              </a:solidFill>
            </a:endParaRPr>
          </a:p>
          <a:p>
            <a:pPr marL="0" lvl="0" indent="0" algn="l" rtl="0">
              <a:spcBef>
                <a:spcPts val="1200"/>
              </a:spcBef>
              <a:spcAft>
                <a:spcPts val="0"/>
              </a:spcAft>
              <a:buNone/>
            </a:pPr>
            <a:endParaRPr>
              <a:solidFill>
                <a:schemeClr val="dk1"/>
              </a:solidFill>
            </a:endParaRPr>
          </a:p>
          <a:p>
            <a:pPr marL="457200" lvl="0" indent="-342900" algn="l" rtl="0">
              <a:spcBef>
                <a:spcPts val="1200"/>
              </a:spcBef>
              <a:spcAft>
                <a:spcPts val="0"/>
              </a:spcAft>
              <a:buClr>
                <a:schemeClr val="dk1"/>
              </a:buClr>
              <a:buSzPts val="1800"/>
              <a:buChar char="●"/>
            </a:pPr>
            <a:r>
              <a:rPr lang="en">
                <a:solidFill>
                  <a:schemeClr val="dk1"/>
                </a:solidFill>
              </a:rPr>
              <a:t>What is ethnocentrism from an anthropological point of view?</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Why is ethnocentrism also referred to as “tunnel vision”?</a:t>
            </a:r>
            <a:endParaRPr>
              <a:solidFill>
                <a:schemeClr val="dk1"/>
              </a:solidFill>
            </a:endParaRPr>
          </a:p>
          <a:p>
            <a:pPr marL="0" lvl="0" indent="0" algn="l" rtl="0">
              <a:spcBef>
                <a:spcPts val="1200"/>
              </a:spcBef>
              <a:spcAft>
                <a:spcPts val="1200"/>
              </a:spcAft>
              <a:buNone/>
            </a:pPr>
            <a:endParaRPr/>
          </a:p>
        </p:txBody>
      </p:sp>
      <p:pic>
        <p:nvPicPr>
          <p:cNvPr id="159" name="Google Shape;159;p26"/>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160" name="Google Shape;160;p26"/>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Exploring key idea: What is ethnocentrism?</a:t>
            </a:r>
            <a:endParaRPr/>
          </a:p>
        </p:txBody>
      </p:sp>
      <p:pic>
        <p:nvPicPr>
          <p:cNvPr id="161" name="Google Shape;161;p2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7"/>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Which of the following is true about ethnocentrism?</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What is familiar to me feels right.</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Familiar things feel boring to me.</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 dislike things that feel normal.</a:t>
            </a:r>
            <a:endParaRPr sz="2200">
              <a:solidFill>
                <a:schemeClr val="dk1"/>
              </a:solidFill>
            </a:endParaRPr>
          </a:p>
          <a:p>
            <a:pPr marL="0" lvl="0" indent="0" algn="l" rtl="0">
              <a:spcBef>
                <a:spcPts val="1200"/>
              </a:spcBef>
              <a:spcAft>
                <a:spcPts val="1200"/>
              </a:spcAft>
              <a:buNone/>
            </a:pPr>
            <a:endParaRPr sz="2200"/>
          </a:p>
        </p:txBody>
      </p:sp>
      <p:pic>
        <p:nvPicPr>
          <p:cNvPr id="167" name="Google Shape;167;p27"/>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168" name="Google Shape;168;p27"/>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169" name="Google Shape;169;p2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insight: Ethnocentrism feels like reporting facts </a:t>
            </a:r>
            <a:endParaRPr/>
          </a:p>
        </p:txBody>
      </p:sp>
      <p:sp>
        <p:nvSpPr>
          <p:cNvPr id="175" name="Google Shape;175;p28"/>
          <p:cNvSpPr txBox="1">
            <a:spLocks noGrp="1"/>
          </p:cNvSpPr>
          <p:nvPr>
            <p:ph type="body" idx="1"/>
          </p:nvPr>
        </p:nvSpPr>
        <p:spPr>
          <a:xfrm>
            <a:off x="311700" y="1152475"/>
            <a:ext cx="8520600" cy="2107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078">
                <a:solidFill>
                  <a:schemeClr val="dk1"/>
                </a:solidFill>
              </a:rPr>
              <a:t>(9:59)</a:t>
            </a:r>
            <a:endParaRPr sz="2078">
              <a:solidFill>
                <a:schemeClr val="dk1"/>
              </a:solidFill>
            </a:endParaRPr>
          </a:p>
          <a:p>
            <a:pPr marL="0" lvl="0" indent="0" algn="l" rtl="0">
              <a:spcBef>
                <a:spcPts val="1200"/>
              </a:spcBef>
              <a:spcAft>
                <a:spcPts val="1200"/>
              </a:spcAft>
              <a:buNone/>
            </a:pPr>
            <a:r>
              <a:rPr lang="en" sz="2078">
                <a:solidFill>
                  <a:schemeClr val="dk1"/>
                </a:solidFill>
              </a:rPr>
              <a:t>Joseph: Somehow when we are making ethnocentric judgments, we feel like we are just reporting the facts. But often there's a negative value judgment involved. </a:t>
            </a:r>
            <a:endParaRPr>
              <a:solidFill>
                <a:schemeClr val="dk1"/>
              </a:solidFill>
            </a:endParaRPr>
          </a:p>
        </p:txBody>
      </p:sp>
      <p:pic>
        <p:nvPicPr>
          <p:cNvPr id="176" name="Google Shape;176;p28"/>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77" name="Google Shape;177;p2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9"/>
          <p:cNvSpPr txBox="1">
            <a:spLocks noGrp="1"/>
          </p:cNvSpPr>
          <p:nvPr>
            <p:ph type="body" idx="1"/>
          </p:nvPr>
        </p:nvSpPr>
        <p:spPr>
          <a:xfrm>
            <a:off x="311700" y="921700"/>
            <a:ext cx="8142000" cy="3888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sz="1483">
                <a:solidFill>
                  <a:schemeClr val="dk1"/>
                </a:solidFill>
              </a:rPr>
              <a:t>(9:59) </a:t>
            </a:r>
            <a:r>
              <a:rPr lang="en" sz="1483" b="1">
                <a:solidFill>
                  <a:schemeClr val="dk1"/>
                </a:solidFill>
              </a:rPr>
              <a:t>Joseph:</a:t>
            </a:r>
            <a:r>
              <a:rPr lang="en" sz="1483">
                <a:solidFill>
                  <a:schemeClr val="dk1"/>
                </a:solidFill>
              </a:rPr>
              <a:t> One odd thing about ethnocentrism is how invisible it often is. Somehow when we are making ethnocentric judgments, we feel like we are just reporting the facts. But often there's a negative value judgment involved. [...]</a:t>
            </a:r>
            <a:endParaRPr sz="1483">
              <a:solidFill>
                <a:schemeClr val="dk1"/>
              </a:solidFill>
            </a:endParaRPr>
          </a:p>
          <a:p>
            <a:pPr marL="0" lvl="0" indent="0" algn="l" rtl="0">
              <a:spcBef>
                <a:spcPts val="1200"/>
              </a:spcBef>
              <a:spcAft>
                <a:spcPts val="0"/>
              </a:spcAft>
              <a:buNone/>
            </a:pPr>
            <a:r>
              <a:rPr lang="en" sz="1483">
                <a:solidFill>
                  <a:schemeClr val="dk1"/>
                </a:solidFill>
              </a:rPr>
              <a:t>(10:21) </a:t>
            </a:r>
            <a:r>
              <a:rPr lang="en" sz="1483" b="1">
                <a:solidFill>
                  <a:schemeClr val="dk1"/>
                </a:solidFill>
              </a:rPr>
              <a:t>Emre: </a:t>
            </a:r>
            <a:r>
              <a:rPr lang="en" sz="1483">
                <a:solidFill>
                  <a:schemeClr val="dk1"/>
                </a:solidFill>
              </a:rPr>
              <a:t>Yes, but I also have seen something else. We sometimes make ethnocentric judgments against our own society or community.  </a:t>
            </a:r>
            <a:endParaRPr sz="1483">
              <a:solidFill>
                <a:schemeClr val="dk1"/>
              </a:solidFill>
            </a:endParaRPr>
          </a:p>
          <a:p>
            <a:pPr marL="0" lvl="0" indent="0" algn="l" rtl="0">
              <a:spcBef>
                <a:spcPts val="1200"/>
              </a:spcBef>
              <a:spcAft>
                <a:spcPts val="0"/>
              </a:spcAft>
              <a:buNone/>
            </a:pPr>
            <a:r>
              <a:rPr lang="en" sz="1483">
                <a:solidFill>
                  <a:schemeClr val="dk1"/>
                </a:solidFill>
              </a:rPr>
              <a:t>***</a:t>
            </a:r>
            <a:endParaRPr sz="1483">
              <a:solidFill>
                <a:schemeClr val="dk1"/>
              </a:solidFill>
            </a:endParaRPr>
          </a:p>
          <a:p>
            <a:pPr marL="0" lvl="0" indent="0" algn="l" rtl="0">
              <a:spcBef>
                <a:spcPts val="1200"/>
              </a:spcBef>
              <a:spcAft>
                <a:spcPts val="0"/>
              </a:spcAft>
              <a:buNone/>
            </a:pPr>
            <a:r>
              <a:rPr lang="en" sz="1483">
                <a:solidFill>
                  <a:schemeClr val="dk1"/>
                </a:solidFill>
              </a:rPr>
              <a:t>(10:44) </a:t>
            </a:r>
            <a:r>
              <a:rPr lang="en" sz="1483" b="1">
                <a:solidFill>
                  <a:schemeClr val="dk1"/>
                </a:solidFill>
              </a:rPr>
              <a:t>Joseph: </a:t>
            </a:r>
            <a:r>
              <a:rPr lang="en" sz="1483">
                <a:solidFill>
                  <a:schemeClr val="dk1"/>
                </a:solidFill>
              </a:rPr>
              <a:t>Ethnocentrism is grounded most fundamentally in the unconscious assumption that there is a single standard by which things are judged. </a:t>
            </a:r>
            <a:endParaRPr sz="1483">
              <a:solidFill>
                <a:schemeClr val="dk1"/>
              </a:solidFill>
            </a:endParaRPr>
          </a:p>
          <a:p>
            <a:pPr marL="0" lvl="0" indent="0" algn="l" rtl="0">
              <a:spcBef>
                <a:spcPts val="1200"/>
              </a:spcBef>
              <a:spcAft>
                <a:spcPts val="0"/>
              </a:spcAft>
              <a:buNone/>
            </a:pPr>
            <a:r>
              <a:rPr lang="en" sz="1483" b="1">
                <a:solidFill>
                  <a:schemeClr val="dk1"/>
                </a:solidFill>
              </a:rPr>
              <a:t>Emre:</a:t>
            </a:r>
            <a:r>
              <a:rPr lang="en" sz="1483">
                <a:solidFill>
                  <a:schemeClr val="dk1"/>
                </a:solidFill>
              </a:rPr>
              <a:t> If there's a single standard of right or normal, you don't recognize that your perceptions depend on your previous experience. </a:t>
            </a:r>
            <a:endParaRPr>
              <a:solidFill>
                <a:schemeClr val="dk1"/>
              </a:solidFill>
            </a:endParaRPr>
          </a:p>
          <a:p>
            <a:pPr marL="457200" lvl="0" indent="-340201" algn="l" rtl="0">
              <a:spcBef>
                <a:spcPts val="1200"/>
              </a:spcBef>
              <a:spcAft>
                <a:spcPts val="0"/>
              </a:spcAft>
              <a:buClr>
                <a:schemeClr val="dk1"/>
              </a:buClr>
              <a:buSzPct val="100000"/>
              <a:buChar char="●"/>
            </a:pPr>
            <a:r>
              <a:rPr lang="en" sz="1900">
                <a:solidFill>
                  <a:schemeClr val="dk1"/>
                </a:solidFill>
              </a:rPr>
              <a:t>What does it mean to say ethnocentrism is invisible to us?</a:t>
            </a:r>
            <a:endParaRPr sz="1900">
              <a:solidFill>
                <a:schemeClr val="dk1"/>
              </a:solidFill>
            </a:endParaRPr>
          </a:p>
          <a:p>
            <a:pPr marL="457200" lvl="0" indent="-340201" algn="l" rtl="0">
              <a:spcBef>
                <a:spcPts val="0"/>
              </a:spcBef>
              <a:spcAft>
                <a:spcPts val="0"/>
              </a:spcAft>
              <a:buClr>
                <a:schemeClr val="dk1"/>
              </a:buClr>
              <a:buSzPct val="100000"/>
              <a:buChar char="●"/>
            </a:pPr>
            <a:r>
              <a:rPr lang="en" sz="1900">
                <a:solidFill>
                  <a:schemeClr val="dk1"/>
                </a:solidFill>
              </a:rPr>
              <a:t>Why don’t we recognize that we are judging from our previous experience? </a:t>
            </a:r>
            <a:endParaRPr sz="1900"/>
          </a:p>
        </p:txBody>
      </p:sp>
      <p:pic>
        <p:nvPicPr>
          <p:cNvPr id="183" name="Google Shape;183;p29"/>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184" name="Google Shape;184;p29"/>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2420"/>
              <a:t>Exploring key insight: Reporting the facts</a:t>
            </a:r>
            <a:endParaRPr sz="2420"/>
          </a:p>
        </p:txBody>
      </p:sp>
      <p:pic>
        <p:nvPicPr>
          <p:cNvPr id="185" name="Google Shape;185;p29"/>
          <p:cNvPicPr preferRelativeResize="0"/>
          <p:nvPr/>
        </p:nvPicPr>
        <p:blipFill>
          <a:blip r:embed="rId4">
            <a:alphaModFix/>
          </a:blip>
          <a:stretch>
            <a:fillRect/>
          </a:stretch>
        </p:blipFill>
        <p:spPr>
          <a:xfrm>
            <a:off x="8279950" y="4480550"/>
            <a:ext cx="779650" cy="6629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Ethnocentrism can feel like reporting the facts because:</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It has a negative value judgement. </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is an unconscious judgement.</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is always against other groups. </a:t>
            </a:r>
            <a:endParaRPr sz="2200">
              <a:solidFill>
                <a:schemeClr val="dk1"/>
              </a:solidFill>
            </a:endParaRPr>
          </a:p>
          <a:p>
            <a:pPr marL="0" lvl="0" indent="0" algn="l" rtl="0">
              <a:spcBef>
                <a:spcPts val="1200"/>
              </a:spcBef>
              <a:spcAft>
                <a:spcPts val="1200"/>
              </a:spcAft>
              <a:buNone/>
            </a:pPr>
            <a:endParaRPr sz="2200"/>
          </a:p>
        </p:txBody>
      </p:sp>
      <p:pic>
        <p:nvPicPr>
          <p:cNvPr id="191" name="Google Shape;191;p30"/>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192" name="Google Shape;192;p30"/>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193" name="Google Shape;193;p3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1"/>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What is the unconscious assumption behind ethnocentrism?</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That no one knows everything </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That we need to respect others’ opinions</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That there is a single standard to judge by </a:t>
            </a:r>
            <a:endParaRPr sz="2200">
              <a:solidFill>
                <a:schemeClr val="dk1"/>
              </a:solidFill>
            </a:endParaRPr>
          </a:p>
          <a:p>
            <a:pPr marL="0" lvl="0" indent="0" algn="l" rtl="0">
              <a:spcBef>
                <a:spcPts val="1200"/>
              </a:spcBef>
              <a:spcAft>
                <a:spcPts val="1200"/>
              </a:spcAft>
              <a:buNone/>
            </a:pPr>
            <a:endParaRPr sz="2200"/>
          </a:p>
        </p:txBody>
      </p:sp>
      <p:pic>
        <p:nvPicPr>
          <p:cNvPr id="199" name="Google Shape;199;p31"/>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00" name="Google Shape;200;p31"/>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201" name="Google Shape;201;p3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225575"/>
            <a:ext cx="7675500" cy="7710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b="1"/>
              <a:t>Acknowledgements</a:t>
            </a:r>
            <a:endParaRPr b="1"/>
          </a:p>
        </p:txBody>
      </p:sp>
      <p:sp>
        <p:nvSpPr>
          <p:cNvPr id="63" name="Google Shape;63;p14"/>
          <p:cNvSpPr txBox="1">
            <a:spLocks noGrp="1"/>
          </p:cNvSpPr>
          <p:nvPr>
            <p:ph type="body" idx="1"/>
          </p:nvPr>
        </p:nvSpPr>
        <p:spPr>
          <a:xfrm>
            <a:off x="311700" y="1284725"/>
            <a:ext cx="8520600" cy="32841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a:solidFill>
                  <a:schemeClr val="dk1"/>
                </a:solidFill>
              </a:rPr>
              <a:t>These materials were created as part of a collaborative project by the Japan Intercultural Institute. They are open source and can be freely used. Special thanks to a dedicated team of educators from different countries that contributed to this project. Contributors include: Sanne Bosma, Tannistha Dasgupta, Meena Eswaran, Jane Everett, Rob Fritz, Grazia Ghellini, Katarzyna Grzesik-Harz, Valerie Hansford, Jessica Janda, Christina Kapaun, Corazon Kato, Kasia Kucharska, Isabelle Al-Haj Johnston, Zeina Matar, Lynne Murphy, Lucile Roberts, Jo Thomas, Marie Tseng, and Revathi Viswanathan.</a:t>
            </a:r>
            <a:endParaRPr>
              <a:solidFill>
                <a:schemeClr val="dk1"/>
              </a:solidFill>
            </a:endParaRPr>
          </a:p>
          <a:p>
            <a:pPr marL="0" lvl="0" indent="0" algn="l" rtl="0">
              <a:spcBef>
                <a:spcPts val="1200"/>
              </a:spcBef>
              <a:spcAft>
                <a:spcPts val="1200"/>
              </a:spcAft>
              <a:buNone/>
            </a:pPr>
            <a:r>
              <a:rPr lang="en">
                <a:solidFill>
                  <a:schemeClr val="dk1"/>
                </a:solidFill>
              </a:rPr>
              <a:t>To find out more about the project, see </a:t>
            </a:r>
            <a:r>
              <a:rPr lang="en" u="sng">
                <a:solidFill>
                  <a:schemeClr val="dk1"/>
                </a:solidFill>
                <a:hlinkClick r:id="rId3">
                  <a:extLst>
                    <a:ext uri="{A12FA001-AC4F-418D-AE19-62706E023703}">
                      <ahyp:hlinkClr xmlns:ahyp="http://schemas.microsoft.com/office/drawing/2018/hyperlinkcolor" val="tx"/>
                    </a:ext>
                  </a:extLst>
                </a:hlinkClick>
              </a:rPr>
              <a:t>here</a:t>
            </a:r>
            <a:r>
              <a:rPr lang="en">
                <a:solidFill>
                  <a:schemeClr val="dk1"/>
                </a:solidFill>
              </a:rPr>
              <a:t>. For questions, comments or participating in JII activities, contact: </a:t>
            </a:r>
            <a:r>
              <a:rPr lang="en" u="sng">
                <a:solidFill>
                  <a:schemeClr val="dk1"/>
                </a:solidFill>
                <a:hlinkClick r:id="rId4">
                  <a:extLst>
                    <a:ext uri="{A12FA001-AC4F-418D-AE19-62706E023703}">
                      <ahyp:hlinkClr xmlns:ahyp="http://schemas.microsoft.com/office/drawing/2018/hyperlinkcolor" val="tx"/>
                    </a:ext>
                  </a:extLst>
                </a:hlinkClick>
              </a:rPr>
              <a:t>info@japanintercultural.org</a:t>
            </a:r>
            <a:r>
              <a:rPr lang="en">
                <a:solidFill>
                  <a:schemeClr val="dk1"/>
                </a:solidFill>
              </a:rPr>
              <a:t>. </a:t>
            </a:r>
            <a:endParaRPr>
              <a:solidFill>
                <a:schemeClr val="dk1"/>
              </a:solidFill>
            </a:endParaRPr>
          </a:p>
        </p:txBody>
      </p:sp>
      <p:pic>
        <p:nvPicPr>
          <p:cNvPr id="64" name="Google Shape;64;p14"/>
          <p:cNvPicPr preferRelativeResize="0"/>
          <p:nvPr/>
        </p:nvPicPr>
        <p:blipFill rotWithShape="1">
          <a:blip r:embed="rId5">
            <a:alphaModFix/>
          </a:blip>
          <a:srcRect l="26371" t="21632" r="27978" b="27788"/>
          <a:stretch/>
        </p:blipFill>
        <p:spPr>
          <a:xfrm>
            <a:off x="8105280" y="0"/>
            <a:ext cx="954319" cy="1017726"/>
          </a:xfrm>
          <a:prstGeom prst="rect">
            <a:avLst/>
          </a:prstGeom>
          <a:noFill/>
          <a:ln>
            <a:noFill/>
          </a:ln>
        </p:spPr>
      </p:pic>
      <p:pic>
        <p:nvPicPr>
          <p:cNvPr id="65" name="Google Shape;65;p14"/>
          <p:cNvPicPr preferRelativeResize="0"/>
          <p:nvPr/>
        </p:nvPicPr>
        <p:blipFill>
          <a:blip r:embed="rId6">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2"/>
          <p:cNvSpPr txBox="1">
            <a:spLocks noGrp="1"/>
          </p:cNvSpPr>
          <p:nvPr>
            <p:ph type="title"/>
          </p:nvPr>
        </p:nvSpPr>
        <p:spPr>
          <a:xfrm>
            <a:off x="1520250" y="1330500"/>
            <a:ext cx="61035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Part 2: Naturally Ethnocentric</a:t>
            </a:r>
            <a:endParaRPr sz="3500" b="1"/>
          </a:p>
          <a:p>
            <a:pPr marL="0" lvl="0" indent="0" algn="ctr" rtl="0">
              <a:spcBef>
                <a:spcPts val="0"/>
              </a:spcBef>
              <a:spcAft>
                <a:spcPts val="0"/>
              </a:spcAft>
              <a:buNone/>
            </a:pPr>
            <a:r>
              <a:rPr lang="en" sz="3500"/>
              <a:t>Key ideas / insights</a:t>
            </a:r>
            <a:endParaRPr sz="3500"/>
          </a:p>
        </p:txBody>
      </p:sp>
      <p:pic>
        <p:nvPicPr>
          <p:cNvPr id="207" name="Google Shape;207;p32"/>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08" name="Google Shape;208;p3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3"/>
          <p:cNvSpPr txBox="1">
            <a:spLocks noGrp="1"/>
          </p:cNvSpPr>
          <p:nvPr>
            <p:ph type="title"/>
          </p:nvPr>
        </p:nvSpPr>
        <p:spPr>
          <a:xfrm>
            <a:off x="311850" y="162325"/>
            <a:ext cx="7481400" cy="855300"/>
          </a:xfrm>
          <a:prstGeom prst="rect">
            <a:avLst/>
          </a:prstGeom>
          <a:solidFill>
            <a:schemeClr val="accent4"/>
          </a:solidFill>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2520"/>
              <a:t>Key insight: Ethnocentrism is natural</a:t>
            </a:r>
            <a:endParaRPr sz="2820"/>
          </a:p>
        </p:txBody>
      </p:sp>
      <p:sp>
        <p:nvSpPr>
          <p:cNvPr id="214" name="Google Shape;21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solidFill>
                <a:schemeClr val="dk1"/>
              </a:solidFill>
            </a:endParaRPr>
          </a:p>
          <a:p>
            <a:pPr marL="0" lvl="0" indent="0" algn="l" rtl="0">
              <a:spcBef>
                <a:spcPts val="1200"/>
              </a:spcBef>
              <a:spcAft>
                <a:spcPts val="0"/>
              </a:spcAft>
              <a:buNone/>
            </a:pPr>
            <a:r>
              <a:rPr lang="en">
                <a:solidFill>
                  <a:schemeClr val="dk1"/>
                </a:solidFill>
              </a:rPr>
              <a:t>(12:14) </a:t>
            </a:r>
            <a:endParaRPr>
              <a:solidFill>
                <a:schemeClr val="dk1"/>
              </a:solidFill>
            </a:endParaRPr>
          </a:p>
          <a:p>
            <a:pPr marL="0" lvl="0" indent="0" algn="l" rtl="0">
              <a:spcBef>
                <a:spcPts val="1200"/>
              </a:spcBef>
              <a:spcAft>
                <a:spcPts val="1200"/>
              </a:spcAft>
              <a:buNone/>
            </a:pPr>
            <a:r>
              <a:rPr lang="en">
                <a:solidFill>
                  <a:schemeClr val="dk1"/>
                </a:solidFill>
              </a:rPr>
              <a:t>And ethnocentric reactions are a natural result of predictive processing because our expectations about how the world works or how it should work come from our previous experience.</a:t>
            </a:r>
            <a:endParaRPr>
              <a:solidFill>
                <a:schemeClr val="dk1"/>
              </a:solidFill>
            </a:endParaRPr>
          </a:p>
        </p:txBody>
      </p:sp>
      <p:pic>
        <p:nvPicPr>
          <p:cNvPr id="215" name="Google Shape;215;p33"/>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16" name="Google Shape;216;p3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4"/>
          <p:cNvSpPr txBox="1">
            <a:spLocks noGrp="1"/>
          </p:cNvSpPr>
          <p:nvPr>
            <p:ph type="body" idx="1"/>
          </p:nvPr>
        </p:nvSpPr>
        <p:spPr>
          <a:xfrm>
            <a:off x="311700" y="1017725"/>
            <a:ext cx="8520600" cy="3888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1300">
                <a:solidFill>
                  <a:schemeClr val="dk1"/>
                </a:solidFill>
              </a:rPr>
              <a:t>(11:49) </a:t>
            </a:r>
            <a:endParaRPr sz="1300">
              <a:solidFill>
                <a:schemeClr val="dk1"/>
              </a:solidFill>
            </a:endParaRPr>
          </a:p>
          <a:p>
            <a:pPr marL="0" lvl="0" indent="0" algn="l" rtl="0">
              <a:spcBef>
                <a:spcPts val="1200"/>
              </a:spcBef>
              <a:spcAft>
                <a:spcPts val="0"/>
              </a:spcAft>
              <a:buNone/>
            </a:pPr>
            <a:r>
              <a:rPr lang="en" sz="1391" b="1">
                <a:solidFill>
                  <a:schemeClr val="dk1"/>
                </a:solidFill>
              </a:rPr>
              <a:t>Joseph:</a:t>
            </a:r>
            <a:r>
              <a:rPr lang="en" sz="1391">
                <a:solidFill>
                  <a:schemeClr val="dk1"/>
                </a:solidFill>
              </a:rPr>
              <a:t> Our mind navigates the world using internal models. We're constantly making unconscious predictions about what we experience. And the world is often a predictable place. So when you flip the switch, the light comes on, it's all automatic.</a:t>
            </a:r>
            <a:endParaRPr sz="1391">
              <a:solidFill>
                <a:schemeClr val="dk1"/>
              </a:solidFill>
            </a:endParaRPr>
          </a:p>
          <a:p>
            <a:pPr marL="0" lvl="0" indent="0" algn="l" rtl="0">
              <a:spcBef>
                <a:spcPts val="1200"/>
              </a:spcBef>
              <a:spcAft>
                <a:spcPts val="0"/>
              </a:spcAft>
              <a:buNone/>
            </a:pPr>
            <a:r>
              <a:rPr lang="en" sz="1391" b="1">
                <a:solidFill>
                  <a:schemeClr val="dk1"/>
                </a:solidFill>
              </a:rPr>
              <a:t>Emre:</a:t>
            </a:r>
            <a:r>
              <a:rPr lang="en" sz="1391">
                <a:solidFill>
                  <a:schemeClr val="dk1"/>
                </a:solidFill>
              </a:rPr>
              <a:t> If every time we saw a light switch, we had to think about turning on the light, we would constantly be overwhelmed.</a:t>
            </a:r>
            <a:endParaRPr sz="1391">
              <a:solidFill>
                <a:schemeClr val="dk1"/>
              </a:solidFill>
            </a:endParaRPr>
          </a:p>
          <a:p>
            <a:pPr marL="0" lvl="0" indent="0" algn="l" rtl="0">
              <a:spcBef>
                <a:spcPts val="1200"/>
              </a:spcBef>
              <a:spcAft>
                <a:spcPts val="0"/>
              </a:spcAft>
              <a:buClr>
                <a:schemeClr val="dk1"/>
              </a:buClr>
              <a:buSzPts val="1100"/>
              <a:buFont typeface="Arial"/>
              <a:buNone/>
            </a:pPr>
            <a:r>
              <a:rPr lang="en" sz="1391" b="1">
                <a:solidFill>
                  <a:schemeClr val="dk1"/>
                </a:solidFill>
              </a:rPr>
              <a:t>Joseph:</a:t>
            </a:r>
            <a:r>
              <a:rPr lang="en" sz="1391">
                <a:solidFill>
                  <a:schemeClr val="dk1"/>
                </a:solidFill>
              </a:rPr>
              <a:t> So instead, we're constantly anticipating what will happen next. And ethnocentric reactions are a natural result of predictive processing because our expectations about how the world works or how it should work come from our previous experience.</a:t>
            </a:r>
            <a:endParaRPr sz="1391">
              <a:solidFill>
                <a:schemeClr val="dk1"/>
              </a:solidFill>
            </a:endParaRPr>
          </a:p>
          <a:p>
            <a:pPr marL="457200" lvl="0" indent="-342900" algn="l" rtl="0">
              <a:spcBef>
                <a:spcPts val="1200"/>
              </a:spcBef>
              <a:spcAft>
                <a:spcPts val="0"/>
              </a:spcAft>
              <a:buClr>
                <a:schemeClr val="dk1"/>
              </a:buClr>
              <a:buSzPts val="1800"/>
              <a:buChar char="●"/>
            </a:pPr>
            <a:r>
              <a:rPr lang="en">
                <a:solidFill>
                  <a:schemeClr val="dk1"/>
                </a:solidFill>
              </a:rPr>
              <a:t>What is predictive processing? How is it useful?</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How is predictive processing a starting point for ethnocentrism?</a:t>
            </a:r>
            <a:endParaRPr>
              <a:solidFill>
                <a:schemeClr val="dk1"/>
              </a:solidFill>
            </a:endParaRPr>
          </a:p>
        </p:txBody>
      </p:sp>
      <p:pic>
        <p:nvPicPr>
          <p:cNvPr id="222" name="Google Shape;222;p34"/>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23" name="Google Shape;223;p34"/>
          <p:cNvSpPr txBox="1">
            <a:spLocks noGrp="1"/>
          </p:cNvSpPr>
          <p:nvPr>
            <p:ph type="title"/>
          </p:nvPr>
        </p:nvSpPr>
        <p:spPr>
          <a:xfrm>
            <a:off x="311700" y="86225"/>
            <a:ext cx="7481400" cy="684900"/>
          </a:xfrm>
          <a:prstGeom prst="rect">
            <a:avLst/>
          </a:prstGeom>
          <a:solidFill>
            <a:schemeClr val="accent4"/>
          </a:solidFill>
        </p:spPr>
        <p:txBody>
          <a:bodyPr spcFirstLastPara="1" wrap="square" lIns="91425" tIns="91425" rIns="91425" bIns="91425" anchor="t" anchorCtr="0">
            <a:normAutofit/>
          </a:bodyPr>
          <a:lstStyle/>
          <a:p>
            <a:pPr marL="0" lvl="0" indent="0" algn="l" rtl="0">
              <a:spcBef>
                <a:spcPts val="0"/>
              </a:spcBef>
              <a:spcAft>
                <a:spcPts val="0"/>
              </a:spcAft>
              <a:buNone/>
            </a:pPr>
            <a:r>
              <a:rPr lang="en"/>
              <a:t>Exploring key insight: Ethnocentrism is natural</a:t>
            </a:r>
            <a:endParaRPr/>
          </a:p>
        </p:txBody>
      </p:sp>
      <p:pic>
        <p:nvPicPr>
          <p:cNvPr id="224" name="Google Shape;224;p3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5"/>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How does predictive processing help us navigate in the world?</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It helps us think carefully about what will happen next. </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helps us forget our previous experiences.</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helps us make quick predictions in an unpredictable world.</a:t>
            </a:r>
            <a:endParaRPr sz="2200">
              <a:solidFill>
                <a:schemeClr val="dk1"/>
              </a:solidFill>
            </a:endParaRPr>
          </a:p>
          <a:p>
            <a:pPr marL="0" lvl="0" indent="0" algn="l" rtl="0">
              <a:spcBef>
                <a:spcPts val="1200"/>
              </a:spcBef>
              <a:spcAft>
                <a:spcPts val="1200"/>
              </a:spcAft>
              <a:buNone/>
            </a:pPr>
            <a:endParaRPr sz="2200"/>
          </a:p>
        </p:txBody>
      </p:sp>
      <p:pic>
        <p:nvPicPr>
          <p:cNvPr id="230" name="Google Shape;230;p35"/>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31" name="Google Shape;231;p35"/>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232" name="Google Shape;232;p3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6"/>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Why is ethnocentrism “natural”?</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Because it’s a result of predictive processing.</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Because it’s natural for us to feel overwhelmed.</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Because we often are unsure what to do.</a:t>
            </a:r>
            <a:endParaRPr sz="2200">
              <a:solidFill>
                <a:schemeClr val="dk1"/>
              </a:solidFill>
            </a:endParaRPr>
          </a:p>
          <a:p>
            <a:pPr marL="0" lvl="0" indent="0" algn="l" rtl="0">
              <a:spcBef>
                <a:spcPts val="1200"/>
              </a:spcBef>
              <a:spcAft>
                <a:spcPts val="1200"/>
              </a:spcAft>
              <a:buNone/>
            </a:pPr>
            <a:endParaRPr sz="2200"/>
          </a:p>
        </p:txBody>
      </p:sp>
      <p:pic>
        <p:nvPicPr>
          <p:cNvPr id="238" name="Google Shape;238;p36"/>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39" name="Google Shape;239;p36"/>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240" name="Google Shape;240;p3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7"/>
          <p:cNvSpPr txBox="1">
            <a:spLocks noGrp="1"/>
          </p:cNvSpPr>
          <p:nvPr>
            <p:ph type="title"/>
          </p:nvPr>
        </p:nvSpPr>
        <p:spPr>
          <a:xfrm>
            <a:off x="311850" y="162325"/>
            <a:ext cx="7481400" cy="928200"/>
          </a:xfrm>
          <a:prstGeom prst="rect">
            <a:avLst/>
          </a:prstGeom>
          <a:solidFill>
            <a:schemeClr val="accent4"/>
          </a:solidFill>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220"/>
              <a:t>Key insight: Ethnocentrism is a collective survival mechanism</a:t>
            </a:r>
            <a:endParaRPr sz="2220"/>
          </a:p>
          <a:p>
            <a:pPr marL="0" lvl="0" indent="0" algn="l" rtl="0">
              <a:spcBef>
                <a:spcPts val="0"/>
              </a:spcBef>
              <a:spcAft>
                <a:spcPts val="0"/>
              </a:spcAft>
              <a:buSzPts val="990"/>
              <a:buNone/>
            </a:pPr>
            <a:endParaRPr sz="2520"/>
          </a:p>
        </p:txBody>
      </p:sp>
      <p:sp>
        <p:nvSpPr>
          <p:cNvPr id="246" name="Google Shape;246;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solidFill>
                <a:schemeClr val="dk1"/>
              </a:solidFill>
            </a:endParaRPr>
          </a:p>
          <a:p>
            <a:pPr marL="0" lvl="0" indent="0" algn="l" rtl="0">
              <a:spcBef>
                <a:spcPts val="1200"/>
              </a:spcBef>
              <a:spcAft>
                <a:spcPts val="0"/>
              </a:spcAft>
              <a:buNone/>
            </a:pPr>
            <a:r>
              <a:rPr lang="en">
                <a:solidFill>
                  <a:schemeClr val="dk1"/>
                </a:solidFill>
              </a:rPr>
              <a:t>(16:46) </a:t>
            </a:r>
            <a:endParaRPr>
              <a:solidFill>
                <a:schemeClr val="dk1"/>
              </a:solidFill>
            </a:endParaRPr>
          </a:p>
          <a:p>
            <a:pPr marL="0" lvl="0" indent="0" algn="l" rtl="0">
              <a:spcBef>
                <a:spcPts val="1200"/>
              </a:spcBef>
              <a:spcAft>
                <a:spcPts val="1200"/>
              </a:spcAft>
              <a:buNone/>
            </a:pPr>
            <a:r>
              <a:rPr lang="en">
                <a:solidFill>
                  <a:schemeClr val="dk1"/>
                </a:solidFill>
              </a:rPr>
              <a:t>The fact is ethnocentrism often feels good. It gives a sense of security and solidarity in a hostile world filled with “others”.</a:t>
            </a:r>
            <a:endParaRPr>
              <a:solidFill>
                <a:schemeClr val="dk1"/>
              </a:solidFill>
            </a:endParaRPr>
          </a:p>
        </p:txBody>
      </p:sp>
      <p:pic>
        <p:nvPicPr>
          <p:cNvPr id="247" name="Google Shape;247;p37"/>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48" name="Google Shape;248;p3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8"/>
          <p:cNvSpPr txBox="1">
            <a:spLocks noGrp="1"/>
          </p:cNvSpPr>
          <p:nvPr>
            <p:ph type="body" idx="1"/>
          </p:nvPr>
        </p:nvSpPr>
        <p:spPr>
          <a:xfrm>
            <a:off x="311700" y="1139450"/>
            <a:ext cx="8004900" cy="3888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1400">
                <a:solidFill>
                  <a:schemeClr val="dk1"/>
                </a:solidFill>
              </a:rPr>
              <a:t>(16:46) </a:t>
            </a:r>
            <a:r>
              <a:rPr lang="en" sz="1491">
                <a:solidFill>
                  <a:schemeClr val="dk1"/>
                </a:solidFill>
              </a:rPr>
              <a:t>And yet ethnocentrism is natural, a collective survival mechanism. It is the glue that holds communities together. [...] The fact is ethnocentrism often feels good. It gives a sense of security and solidarity in a hostile world filled with “others”. I for example, grew up surrounded by the idea that I have a right to condescend the language of my neighbors. [...] (18:09) That’s the idea that my language is the standard was reinforced then casually invalidating other languages, we were invalidating the lived experiences of the people of those communities. And because our ethnocentric instinct is primordial, so visceral, it becomes a breeding ground for prejudice.</a:t>
            </a:r>
            <a:endParaRPr sz="1491">
              <a:solidFill>
                <a:schemeClr val="dk1"/>
              </a:solidFill>
            </a:endParaRPr>
          </a:p>
          <a:p>
            <a:pPr marL="0" lvl="0" indent="0" algn="l" rtl="0">
              <a:spcBef>
                <a:spcPts val="1200"/>
              </a:spcBef>
              <a:spcAft>
                <a:spcPts val="0"/>
              </a:spcAft>
              <a:buNone/>
            </a:pPr>
            <a:endParaRPr sz="1391">
              <a:solidFill>
                <a:schemeClr val="dk1"/>
              </a:solidFill>
            </a:endParaRPr>
          </a:p>
          <a:p>
            <a:pPr marL="457200" lvl="0" indent="-342900" algn="l" rtl="0">
              <a:spcBef>
                <a:spcPts val="1200"/>
              </a:spcBef>
              <a:spcAft>
                <a:spcPts val="0"/>
              </a:spcAft>
              <a:buClr>
                <a:schemeClr val="dk1"/>
              </a:buClr>
              <a:buSzPts val="1800"/>
              <a:buChar char="●"/>
            </a:pPr>
            <a:r>
              <a:rPr lang="en">
                <a:solidFill>
                  <a:schemeClr val="dk1"/>
                </a:solidFill>
              </a:rPr>
              <a:t>How does ethnocentrism act as a “collective survival mechanism”?</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How does ethnocentrism become a “breeding ground for prejudice”? Explain or illustrate with an example from the clip.</a:t>
            </a:r>
            <a:endParaRPr>
              <a:solidFill>
                <a:schemeClr val="dk1"/>
              </a:solidFill>
            </a:endParaRPr>
          </a:p>
        </p:txBody>
      </p:sp>
      <p:pic>
        <p:nvPicPr>
          <p:cNvPr id="254" name="Google Shape;254;p38"/>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55" name="Google Shape;255;p38"/>
          <p:cNvSpPr txBox="1">
            <a:spLocks noGrp="1"/>
          </p:cNvSpPr>
          <p:nvPr>
            <p:ph type="title"/>
          </p:nvPr>
        </p:nvSpPr>
        <p:spPr>
          <a:xfrm>
            <a:off x="311700" y="86225"/>
            <a:ext cx="7481400" cy="9315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Exploring key idea: Ethnocentrism is a collective survival mechanism</a:t>
            </a:r>
            <a:endParaRPr/>
          </a:p>
        </p:txBody>
      </p:sp>
      <p:pic>
        <p:nvPicPr>
          <p:cNvPr id="256" name="Google Shape;256;p3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9"/>
          <p:cNvSpPr txBox="1">
            <a:spLocks noGrp="1"/>
          </p:cNvSpPr>
          <p:nvPr>
            <p:ph type="body" idx="1"/>
          </p:nvPr>
        </p:nvSpPr>
        <p:spPr>
          <a:xfrm>
            <a:off x="311700" y="1152475"/>
            <a:ext cx="8520600" cy="36435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2100" b="1"/>
          </a:p>
          <a:p>
            <a:pPr marL="0" lvl="0" indent="0" algn="l" rtl="0">
              <a:spcBef>
                <a:spcPts val="1200"/>
              </a:spcBef>
              <a:spcAft>
                <a:spcPts val="0"/>
              </a:spcAft>
              <a:buNone/>
            </a:pPr>
            <a:r>
              <a:rPr lang="en" sz="2200">
                <a:solidFill>
                  <a:schemeClr val="dk1"/>
                </a:solidFill>
              </a:rPr>
              <a:t>How does ethnocentrism act as a “collective survival mechanism”?</a:t>
            </a:r>
            <a:endParaRPr sz="2200">
              <a:solidFill>
                <a:schemeClr val="dk1"/>
              </a:solidFill>
            </a:endParaRPr>
          </a:p>
          <a:p>
            <a:pPr marL="0" lvl="0" indent="0" algn="l" rtl="0">
              <a:spcBef>
                <a:spcPts val="1200"/>
              </a:spcBef>
              <a:spcAft>
                <a:spcPts val="0"/>
              </a:spcAft>
              <a:buNone/>
            </a:pPr>
            <a:endParaRPr sz="2200">
              <a:solidFill>
                <a:schemeClr val="dk1"/>
              </a:solidFill>
            </a:endParaRPr>
          </a:p>
          <a:p>
            <a:pPr marL="457200" lvl="0" indent="-368300" algn="l" rtl="0">
              <a:spcBef>
                <a:spcPts val="1200"/>
              </a:spcBef>
              <a:spcAft>
                <a:spcPts val="0"/>
              </a:spcAft>
              <a:buClr>
                <a:schemeClr val="dk1"/>
              </a:buClr>
              <a:buSzPts val="2200"/>
              <a:buAutoNum type="alphaLcParenBoth"/>
            </a:pPr>
            <a:r>
              <a:rPr lang="en" sz="2200">
                <a:solidFill>
                  <a:schemeClr val="dk1"/>
                </a:solidFill>
              </a:rPr>
              <a:t>It creates solidarity with other communities.</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gives a sense of security in a hostile world.</a:t>
            </a:r>
            <a:endParaRPr sz="2200">
              <a:solidFill>
                <a:schemeClr val="dk1"/>
              </a:solidFill>
            </a:endParaRPr>
          </a:p>
          <a:p>
            <a:pPr marL="457200" lvl="0" indent="-368300" algn="l" rtl="0">
              <a:spcBef>
                <a:spcPts val="0"/>
              </a:spcBef>
              <a:spcAft>
                <a:spcPts val="0"/>
              </a:spcAft>
              <a:buClr>
                <a:schemeClr val="dk1"/>
              </a:buClr>
              <a:buSzPts val="2200"/>
              <a:buAutoNum type="alphaLcParenBoth"/>
            </a:pPr>
            <a:r>
              <a:rPr lang="en" sz="2200">
                <a:solidFill>
                  <a:schemeClr val="dk1"/>
                </a:solidFill>
              </a:rPr>
              <a:t>It creates good relationships with people we don’t know.</a:t>
            </a:r>
            <a:endParaRPr sz="2200">
              <a:solidFill>
                <a:schemeClr val="dk1"/>
              </a:solidFill>
            </a:endParaRPr>
          </a:p>
          <a:p>
            <a:pPr marL="0" lvl="0" indent="0" algn="l" rtl="0">
              <a:spcBef>
                <a:spcPts val="1200"/>
              </a:spcBef>
              <a:spcAft>
                <a:spcPts val="1200"/>
              </a:spcAft>
              <a:buNone/>
            </a:pPr>
            <a:endParaRPr sz="2200"/>
          </a:p>
        </p:txBody>
      </p:sp>
      <p:pic>
        <p:nvPicPr>
          <p:cNvPr id="262" name="Google Shape;262;p39"/>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263" name="Google Shape;263;p39"/>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a:t>
            </a:r>
            <a:endParaRPr/>
          </a:p>
        </p:txBody>
      </p:sp>
      <p:pic>
        <p:nvPicPr>
          <p:cNvPr id="264" name="Google Shape;264;p3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0"/>
          <p:cNvSpPr txBox="1">
            <a:spLocks noGrp="1"/>
          </p:cNvSpPr>
          <p:nvPr>
            <p:ph type="title"/>
          </p:nvPr>
        </p:nvSpPr>
        <p:spPr>
          <a:xfrm>
            <a:off x="882300" y="1399075"/>
            <a:ext cx="73794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Part 3: The Paradigm Shift</a:t>
            </a:r>
            <a:endParaRPr sz="3500" b="1"/>
          </a:p>
          <a:p>
            <a:pPr marL="0" lvl="0" indent="0" algn="ctr" rtl="0">
              <a:spcBef>
                <a:spcPts val="0"/>
              </a:spcBef>
              <a:spcAft>
                <a:spcPts val="0"/>
              </a:spcAft>
              <a:buNone/>
            </a:pPr>
            <a:r>
              <a:rPr lang="en" sz="3400"/>
              <a:t>Deeper Understanding</a:t>
            </a:r>
            <a:endParaRPr sz="3400"/>
          </a:p>
        </p:txBody>
      </p:sp>
      <p:pic>
        <p:nvPicPr>
          <p:cNvPr id="270" name="Google Shape;270;p40"/>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71" name="Google Shape;271;p4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1"/>
          <p:cNvSpPr txBox="1">
            <a:spLocks noGrp="1"/>
          </p:cNvSpPr>
          <p:nvPr>
            <p:ph type="title"/>
          </p:nvPr>
        </p:nvSpPr>
        <p:spPr>
          <a:xfrm>
            <a:off x="311850" y="206250"/>
            <a:ext cx="7481400" cy="811500"/>
          </a:xfrm>
          <a:prstGeom prst="rect">
            <a:avLst/>
          </a:prstGeom>
          <a:solidFill>
            <a:schemeClr val="accent4"/>
          </a:solidFill>
        </p:spPr>
        <p:txBody>
          <a:bodyPr spcFirstLastPara="1" wrap="square" lIns="91425" tIns="91425" rIns="91425" bIns="91425" anchor="ctr" anchorCtr="0">
            <a:normAutofit/>
          </a:bodyPr>
          <a:lstStyle/>
          <a:p>
            <a:pPr marL="0" lvl="0" indent="0" algn="l" rtl="0">
              <a:spcBef>
                <a:spcPts val="0"/>
              </a:spcBef>
              <a:spcAft>
                <a:spcPts val="0"/>
              </a:spcAft>
              <a:buNone/>
            </a:pPr>
            <a:r>
              <a:rPr lang="en"/>
              <a:t>Deeper understanding</a:t>
            </a:r>
            <a:endParaRPr/>
          </a:p>
        </p:txBody>
      </p:sp>
      <p:sp>
        <p:nvSpPr>
          <p:cNvPr id="277" name="Google Shape;277;p41"/>
          <p:cNvSpPr txBox="1">
            <a:spLocks noGrp="1"/>
          </p:cNvSpPr>
          <p:nvPr>
            <p:ph type="body" idx="1"/>
          </p:nvPr>
        </p:nvSpPr>
        <p:spPr>
          <a:xfrm>
            <a:off x="311700" y="1152475"/>
            <a:ext cx="7895100" cy="3739500"/>
          </a:xfrm>
          <a:prstGeom prst="rect">
            <a:avLst/>
          </a:prstGeom>
        </p:spPr>
        <p:txBody>
          <a:bodyPr spcFirstLastPara="1" wrap="square" lIns="91425" tIns="91425" rIns="91425" bIns="91425" anchor="t" anchorCtr="0">
            <a:normAutofit fontScale="55000" lnSpcReduction="20000"/>
          </a:bodyPr>
          <a:lstStyle/>
          <a:p>
            <a:pPr marL="0" lvl="0" indent="0" algn="l" rtl="0">
              <a:spcBef>
                <a:spcPts val="0"/>
              </a:spcBef>
              <a:spcAft>
                <a:spcPts val="0"/>
              </a:spcAft>
              <a:buNone/>
            </a:pPr>
            <a:r>
              <a:rPr lang="en" sz="2000" b="1">
                <a:solidFill>
                  <a:schemeClr val="dk1"/>
                </a:solidFill>
              </a:rPr>
              <a:t>Joseph: </a:t>
            </a:r>
            <a:r>
              <a:rPr lang="en" sz="2000">
                <a:solidFill>
                  <a:schemeClr val="dk1"/>
                </a:solidFill>
              </a:rPr>
              <a:t>(23:10) We can learn to look at the world with new cultural glasses. It's possible to undergo a kind of paradigm shift. We experience a fundamental change to how we view the world.</a:t>
            </a:r>
            <a:endParaRPr sz="2000">
              <a:solidFill>
                <a:schemeClr val="dk1"/>
              </a:solidFill>
            </a:endParaRPr>
          </a:p>
          <a:p>
            <a:pPr marL="0" lvl="0" indent="0" algn="l" rtl="0">
              <a:spcBef>
                <a:spcPts val="1200"/>
              </a:spcBef>
              <a:spcAft>
                <a:spcPts val="0"/>
              </a:spcAft>
              <a:buNone/>
            </a:pPr>
            <a:r>
              <a:rPr lang="en" sz="2000" b="1">
                <a:solidFill>
                  <a:schemeClr val="dk1"/>
                </a:solidFill>
              </a:rPr>
              <a:t>Emre: </a:t>
            </a:r>
            <a:r>
              <a:rPr lang="en" sz="2000">
                <a:solidFill>
                  <a:schemeClr val="dk1"/>
                </a:solidFill>
              </a:rPr>
              <a:t>And rather than judging things from one absolute standard, we learn to accept and respect that there are other ways of looking at things.</a:t>
            </a:r>
            <a:endParaRPr sz="2000">
              <a:solidFill>
                <a:schemeClr val="dk1"/>
              </a:solidFill>
            </a:endParaRPr>
          </a:p>
          <a:p>
            <a:pPr marL="0" lvl="0" indent="0" algn="l" rtl="0">
              <a:spcBef>
                <a:spcPts val="1200"/>
              </a:spcBef>
              <a:spcAft>
                <a:spcPts val="0"/>
              </a:spcAft>
              <a:buNone/>
            </a:pPr>
            <a:r>
              <a:rPr lang="en" sz="2000" b="1">
                <a:solidFill>
                  <a:schemeClr val="dk1"/>
                </a:solidFill>
              </a:rPr>
              <a:t>*****</a:t>
            </a:r>
            <a:endParaRPr sz="2000" b="1">
              <a:solidFill>
                <a:schemeClr val="dk1"/>
              </a:solidFill>
            </a:endParaRPr>
          </a:p>
          <a:p>
            <a:pPr marL="0" lvl="0" indent="0" algn="l" rtl="0">
              <a:spcBef>
                <a:spcPts val="1200"/>
              </a:spcBef>
              <a:spcAft>
                <a:spcPts val="0"/>
              </a:spcAft>
              <a:buNone/>
            </a:pPr>
            <a:r>
              <a:rPr lang="en" sz="2000" b="1">
                <a:solidFill>
                  <a:schemeClr val="dk1"/>
                </a:solidFill>
              </a:rPr>
              <a:t>Emre:</a:t>
            </a:r>
            <a:r>
              <a:rPr lang="en" sz="2000">
                <a:solidFill>
                  <a:schemeClr val="dk1"/>
                </a:solidFill>
              </a:rPr>
              <a:t> (24:46) Well, one simple insight that has been powerful for me is that cultural learning is the process of pattern recognition.</a:t>
            </a:r>
            <a:endParaRPr sz="2000">
              <a:solidFill>
                <a:schemeClr val="dk1"/>
              </a:solidFill>
            </a:endParaRPr>
          </a:p>
          <a:p>
            <a:pPr marL="0" lvl="0" indent="0" algn="l" rtl="0">
              <a:spcBef>
                <a:spcPts val="1200"/>
              </a:spcBef>
              <a:spcAft>
                <a:spcPts val="0"/>
              </a:spcAft>
              <a:buNone/>
            </a:pPr>
            <a:r>
              <a:rPr lang="en" sz="2000" b="1">
                <a:solidFill>
                  <a:schemeClr val="dk1"/>
                </a:solidFill>
              </a:rPr>
              <a:t>Joseph:</a:t>
            </a:r>
            <a:r>
              <a:rPr lang="en" sz="2000">
                <a:solidFill>
                  <a:schemeClr val="dk1"/>
                </a:solidFill>
              </a:rPr>
              <a:t> So when we're in a familiar environment, we can easily read the patterns around us. But in a foreign environment, our normal interpretive frameworks don't work. So how do we make sense of these new patterns?</a:t>
            </a:r>
            <a:endParaRPr sz="2000">
              <a:solidFill>
                <a:schemeClr val="dk1"/>
              </a:solidFill>
            </a:endParaRPr>
          </a:p>
          <a:p>
            <a:pPr marL="0" lvl="0" indent="0" algn="l" rtl="0">
              <a:spcBef>
                <a:spcPts val="1200"/>
              </a:spcBef>
              <a:spcAft>
                <a:spcPts val="0"/>
              </a:spcAft>
              <a:buNone/>
            </a:pPr>
            <a:r>
              <a:rPr lang="en" sz="2000" b="1">
                <a:solidFill>
                  <a:schemeClr val="dk1"/>
                </a:solidFill>
              </a:rPr>
              <a:t>Emre</a:t>
            </a:r>
            <a:r>
              <a:rPr lang="en" sz="2000">
                <a:solidFill>
                  <a:schemeClr val="dk1"/>
                </a:solidFill>
              </a:rPr>
              <a:t>: And the ethnocentric answer is that we continue to use our existing interpretive schema. We judge new patterns based on our familiar standards.</a:t>
            </a:r>
            <a:endParaRPr sz="2000">
              <a:solidFill>
                <a:schemeClr val="dk1"/>
              </a:solidFill>
            </a:endParaRPr>
          </a:p>
          <a:p>
            <a:pPr marL="0" lvl="0" indent="0" algn="l" rtl="0">
              <a:spcBef>
                <a:spcPts val="1200"/>
              </a:spcBef>
              <a:spcAft>
                <a:spcPts val="1200"/>
              </a:spcAft>
              <a:buNone/>
            </a:pPr>
            <a:r>
              <a:rPr lang="en" sz="2000" b="1">
                <a:solidFill>
                  <a:schemeClr val="dk1"/>
                </a:solidFill>
              </a:rPr>
              <a:t>Joseph</a:t>
            </a:r>
            <a:r>
              <a:rPr lang="en" sz="2000">
                <a:solidFill>
                  <a:schemeClr val="dk1"/>
                </a:solidFill>
              </a:rPr>
              <a:t>: But it's also possible for us to somehow create a new, seemingly separate mental structure and alternative set of interpretive patterns.</a:t>
            </a:r>
            <a:endParaRPr sz="2000">
              <a:solidFill>
                <a:schemeClr val="dk1"/>
              </a:solidFill>
            </a:endParaRPr>
          </a:p>
        </p:txBody>
      </p:sp>
      <p:pic>
        <p:nvPicPr>
          <p:cNvPr id="278" name="Google Shape;278;p41"/>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79" name="Google Shape;279;p4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Module Structure</a:t>
            </a:r>
            <a:endParaRPr/>
          </a:p>
        </p:txBody>
      </p:sp>
      <p:sp>
        <p:nvSpPr>
          <p:cNvPr id="71" name="Google Shape;71;p15"/>
          <p:cNvSpPr txBox="1">
            <a:spLocks noGrp="1"/>
          </p:cNvSpPr>
          <p:nvPr>
            <p:ph type="body" idx="1"/>
          </p:nvPr>
        </p:nvSpPr>
        <p:spPr>
          <a:xfrm>
            <a:off x="311700" y="1152475"/>
            <a:ext cx="7481400" cy="3416400"/>
          </a:xfrm>
          <a:prstGeom prst="rect">
            <a:avLst/>
          </a:prstGeom>
        </p:spPr>
        <p:txBody>
          <a:bodyPr spcFirstLastPara="1" wrap="square" lIns="91425" tIns="91425" rIns="91425" bIns="91425" anchor="ctr" anchorCtr="0">
            <a:normAutofit/>
          </a:bodyPr>
          <a:lstStyle/>
          <a:p>
            <a:pPr marL="457200" lvl="0" indent="-355600" algn="l" rtl="0">
              <a:spcBef>
                <a:spcPts val="0"/>
              </a:spcBef>
              <a:spcAft>
                <a:spcPts val="0"/>
              </a:spcAft>
              <a:buClr>
                <a:schemeClr val="dk1"/>
              </a:buClr>
              <a:buSzPts val="2000"/>
              <a:buChar char="●"/>
            </a:pPr>
            <a:r>
              <a:rPr lang="en" sz="2000">
                <a:solidFill>
                  <a:schemeClr val="dk1"/>
                </a:solidFill>
              </a:rPr>
              <a:t>Episode Overview: Summary, link, key themes</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Opening Discussion: Are you ethnocentric? </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Part 1: Reporting the Facts - Key ideas / insights</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Part 2: Naturally Ethnocentric - Key ideas / insights</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Part 3: Paradigm Shift - Deeper Understanding</a:t>
            </a:r>
            <a:endParaRPr sz="2000">
              <a:solidFill>
                <a:schemeClr val="dk1"/>
              </a:solidFill>
            </a:endParaRPr>
          </a:p>
          <a:p>
            <a:pPr marL="457200" lvl="0" indent="-355600" algn="l" rtl="0">
              <a:spcBef>
                <a:spcPts val="0"/>
              </a:spcBef>
              <a:spcAft>
                <a:spcPts val="0"/>
              </a:spcAft>
              <a:buClr>
                <a:schemeClr val="dk1"/>
              </a:buClr>
              <a:buSzPts val="2000"/>
              <a:buChar char="●"/>
            </a:pPr>
            <a:r>
              <a:rPr lang="en" sz="2000">
                <a:solidFill>
                  <a:schemeClr val="dk1"/>
                </a:solidFill>
              </a:rPr>
              <a:t>Digging Deeper</a:t>
            </a:r>
            <a:endParaRPr sz="2000">
              <a:solidFill>
                <a:schemeClr val="dk1"/>
              </a:solidFill>
            </a:endParaRPr>
          </a:p>
          <a:p>
            <a:pPr marL="457200" lvl="0" indent="0" algn="l" rtl="0">
              <a:spcBef>
                <a:spcPts val="1200"/>
              </a:spcBef>
              <a:spcAft>
                <a:spcPts val="1200"/>
              </a:spcAft>
              <a:buNone/>
            </a:pPr>
            <a:endParaRPr sz="2000"/>
          </a:p>
        </p:txBody>
      </p:sp>
      <p:pic>
        <p:nvPicPr>
          <p:cNvPr id="72" name="Google Shape;72;p15"/>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73" name="Google Shape;73;p1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2"/>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 </a:t>
            </a:r>
            <a:endParaRPr/>
          </a:p>
        </p:txBody>
      </p:sp>
      <p:sp>
        <p:nvSpPr>
          <p:cNvPr id="285" name="Google Shape;285;p4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200">
                <a:solidFill>
                  <a:schemeClr val="dk1"/>
                </a:solidFill>
              </a:rPr>
              <a:t>What is the “paradigm shift” that can happen because of cultural learning?</a:t>
            </a:r>
            <a:endParaRPr sz="2200">
              <a:solidFill>
                <a:schemeClr val="dk1"/>
              </a:solidFill>
            </a:endParaRPr>
          </a:p>
          <a:p>
            <a:pPr marL="457200" lvl="0" indent="-368300" algn="l" rtl="0">
              <a:spcBef>
                <a:spcPts val="1200"/>
              </a:spcBef>
              <a:spcAft>
                <a:spcPts val="0"/>
              </a:spcAft>
              <a:buClr>
                <a:schemeClr val="dk1"/>
              </a:buClr>
              <a:buSzPts val="2200"/>
              <a:buAutoNum type="alphaLcParenR"/>
            </a:pPr>
            <a:r>
              <a:rPr lang="en" sz="2200">
                <a:solidFill>
                  <a:schemeClr val="dk1"/>
                </a:solidFill>
              </a:rPr>
              <a:t>Using existing schema to interpret foreign experiences.</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A fundamental change in how we see the world. </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Using an absolute standard to make sense of things.</a:t>
            </a:r>
            <a:endParaRPr sz="2200">
              <a:solidFill>
                <a:schemeClr val="dk1"/>
              </a:solidFill>
            </a:endParaRPr>
          </a:p>
          <a:p>
            <a:pPr marL="457200" lvl="0" indent="0" algn="l" rtl="0">
              <a:spcBef>
                <a:spcPts val="1200"/>
              </a:spcBef>
              <a:spcAft>
                <a:spcPts val="0"/>
              </a:spcAft>
              <a:buNone/>
            </a:pPr>
            <a:endParaRPr sz="2200"/>
          </a:p>
          <a:p>
            <a:pPr marL="0" lvl="0" indent="0" algn="l" rtl="0">
              <a:spcBef>
                <a:spcPts val="1200"/>
              </a:spcBef>
              <a:spcAft>
                <a:spcPts val="1200"/>
              </a:spcAft>
              <a:buNone/>
            </a:pPr>
            <a:endParaRPr sz="2100" i="1"/>
          </a:p>
        </p:txBody>
      </p:sp>
      <p:pic>
        <p:nvPicPr>
          <p:cNvPr id="286" name="Google Shape;286;p42"/>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87" name="Google Shape;287;p4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43"/>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 </a:t>
            </a:r>
            <a:endParaRPr/>
          </a:p>
        </p:txBody>
      </p:sp>
      <p:sp>
        <p:nvSpPr>
          <p:cNvPr id="293" name="Google Shape;293;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200">
                <a:solidFill>
                  <a:schemeClr val="dk1"/>
                </a:solidFill>
              </a:rPr>
              <a:t>How is cultural learning a form of “pattern recognition”?</a:t>
            </a:r>
            <a:endParaRPr sz="2200">
              <a:solidFill>
                <a:schemeClr val="dk1"/>
              </a:solidFill>
            </a:endParaRPr>
          </a:p>
          <a:p>
            <a:pPr marL="457200" lvl="0" indent="-368300" algn="l" rtl="0">
              <a:spcBef>
                <a:spcPts val="1200"/>
              </a:spcBef>
              <a:spcAft>
                <a:spcPts val="0"/>
              </a:spcAft>
              <a:buClr>
                <a:schemeClr val="dk1"/>
              </a:buClr>
              <a:buSzPts val="2200"/>
              <a:buAutoNum type="alphaLcParenR"/>
            </a:pPr>
            <a:r>
              <a:rPr lang="en" sz="2200">
                <a:solidFill>
                  <a:schemeClr val="dk1"/>
                </a:solidFill>
              </a:rPr>
              <a:t>Foreign patterns make us curious about cultural difference.</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New cultural patterns stress us and prevent cultural learning.</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We learn new cultural patterns to make sense of foreign experiences.</a:t>
            </a:r>
            <a:endParaRPr sz="2100" i="1">
              <a:solidFill>
                <a:schemeClr val="dk1"/>
              </a:solidFill>
            </a:endParaRPr>
          </a:p>
        </p:txBody>
      </p:sp>
      <p:pic>
        <p:nvPicPr>
          <p:cNvPr id="294" name="Google Shape;294;p43"/>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295" name="Google Shape;295;p4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4"/>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Check your understanding </a:t>
            </a:r>
            <a:endParaRPr/>
          </a:p>
        </p:txBody>
      </p:sp>
      <p:sp>
        <p:nvSpPr>
          <p:cNvPr id="301" name="Google Shape;301;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200">
                <a:solidFill>
                  <a:schemeClr val="dk1"/>
                </a:solidFill>
              </a:rPr>
              <a:t>What do we need to look at the world with new “cultural glasses”?</a:t>
            </a:r>
            <a:endParaRPr sz="2200">
              <a:solidFill>
                <a:schemeClr val="dk1"/>
              </a:solidFill>
            </a:endParaRPr>
          </a:p>
          <a:p>
            <a:pPr marL="457200" lvl="0" indent="-368300" algn="l" rtl="0">
              <a:spcBef>
                <a:spcPts val="1200"/>
              </a:spcBef>
              <a:spcAft>
                <a:spcPts val="0"/>
              </a:spcAft>
              <a:buClr>
                <a:schemeClr val="dk1"/>
              </a:buClr>
              <a:buSzPts val="2200"/>
              <a:buAutoNum type="alphaLcParenR"/>
            </a:pPr>
            <a:r>
              <a:rPr lang="en" sz="2200">
                <a:solidFill>
                  <a:schemeClr val="dk1"/>
                </a:solidFill>
              </a:rPr>
              <a:t>Create a different way of interpreting the things we experience.</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Judge new patterns based on familiar standards.</a:t>
            </a:r>
            <a:endParaRPr sz="2200">
              <a:solidFill>
                <a:schemeClr val="dk1"/>
              </a:solidFill>
            </a:endParaRPr>
          </a:p>
          <a:p>
            <a:pPr marL="457200" lvl="0" indent="-368300" algn="l" rtl="0">
              <a:spcBef>
                <a:spcPts val="0"/>
              </a:spcBef>
              <a:spcAft>
                <a:spcPts val="0"/>
              </a:spcAft>
              <a:buClr>
                <a:schemeClr val="dk1"/>
              </a:buClr>
              <a:buSzPts val="2200"/>
              <a:buAutoNum type="alphaLcParenR"/>
            </a:pPr>
            <a:r>
              <a:rPr lang="en" sz="2200">
                <a:solidFill>
                  <a:schemeClr val="dk1"/>
                </a:solidFill>
              </a:rPr>
              <a:t>Read the cultural patterns we are used to. </a:t>
            </a:r>
            <a:endParaRPr sz="2200">
              <a:solidFill>
                <a:schemeClr val="dk1"/>
              </a:solidFill>
            </a:endParaRPr>
          </a:p>
          <a:p>
            <a:pPr marL="0" lvl="0" indent="0" algn="l" rtl="0">
              <a:spcBef>
                <a:spcPts val="1200"/>
              </a:spcBef>
              <a:spcAft>
                <a:spcPts val="1200"/>
              </a:spcAft>
              <a:buNone/>
            </a:pPr>
            <a:endParaRPr sz="2100" i="1"/>
          </a:p>
        </p:txBody>
      </p:sp>
      <p:pic>
        <p:nvPicPr>
          <p:cNvPr id="302" name="Google Shape;302;p44"/>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303" name="Google Shape;303;p4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5"/>
          <p:cNvSpPr txBox="1">
            <a:spLocks noGrp="1"/>
          </p:cNvSpPr>
          <p:nvPr>
            <p:ph type="title"/>
          </p:nvPr>
        </p:nvSpPr>
        <p:spPr>
          <a:xfrm>
            <a:off x="1520250" y="1330500"/>
            <a:ext cx="61035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Digging Deeper</a:t>
            </a:r>
            <a:endParaRPr sz="3500" b="1"/>
          </a:p>
        </p:txBody>
      </p:sp>
      <p:pic>
        <p:nvPicPr>
          <p:cNvPr id="309" name="Google Shape;309;p45"/>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310" name="Google Shape;310;p4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46"/>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Digging deeper:</a:t>
            </a:r>
            <a:endParaRPr/>
          </a:p>
        </p:txBody>
      </p:sp>
      <p:sp>
        <p:nvSpPr>
          <p:cNvPr id="316" name="Google Shape;316;p46"/>
          <p:cNvSpPr txBox="1">
            <a:spLocks noGrp="1"/>
          </p:cNvSpPr>
          <p:nvPr>
            <p:ph type="body" idx="1"/>
          </p:nvPr>
        </p:nvSpPr>
        <p:spPr>
          <a:xfrm>
            <a:off x="311700" y="1317075"/>
            <a:ext cx="81144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Clr>
                <a:schemeClr val="dk1"/>
              </a:buClr>
              <a:buSzPts val="1100"/>
              <a:buFont typeface="Arial"/>
              <a:buNone/>
            </a:pPr>
            <a:r>
              <a:rPr lang="en" sz="2100">
                <a:solidFill>
                  <a:schemeClr val="dk1"/>
                </a:solidFill>
              </a:rPr>
              <a:t>(24:18) </a:t>
            </a:r>
            <a:r>
              <a:rPr lang="en" sz="2100" i="1">
                <a:solidFill>
                  <a:schemeClr val="dk1"/>
                </a:solidFill>
              </a:rPr>
              <a:t>I remember a similar set of feelings when I returned from the US to Turkey. When I stepped in the airport in Istanbul, I felt like I was not the me who left from there four months ago, I came back as a new person with a new way of looking at the world.</a:t>
            </a:r>
            <a:endParaRPr sz="2100" i="1">
              <a:solidFill>
                <a:schemeClr val="dk1"/>
              </a:solidFill>
            </a:endParaRPr>
          </a:p>
          <a:p>
            <a:pPr marL="457200" lvl="0" indent="-361950" algn="l" rtl="0">
              <a:spcBef>
                <a:spcPts val="1200"/>
              </a:spcBef>
              <a:spcAft>
                <a:spcPts val="0"/>
              </a:spcAft>
              <a:buClr>
                <a:schemeClr val="dk1"/>
              </a:buClr>
              <a:buSzPts val="2100"/>
              <a:buChar char="●"/>
            </a:pPr>
            <a:r>
              <a:rPr lang="en" sz="2100">
                <a:solidFill>
                  <a:schemeClr val="dk1"/>
                </a:solidFill>
              </a:rPr>
              <a:t>Why does having a foreign experience change the way we see our home / familiar environment?</a:t>
            </a:r>
            <a:endParaRPr sz="21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How have new/foreign experiences changed the way that you see the world?</a:t>
            </a:r>
            <a:endParaRPr sz="21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In your experience, how can foreign experience help us grow as people?</a:t>
            </a:r>
            <a:endParaRPr sz="2100">
              <a:solidFill>
                <a:schemeClr val="dk1"/>
              </a:solidFill>
            </a:endParaRPr>
          </a:p>
        </p:txBody>
      </p:sp>
      <p:pic>
        <p:nvPicPr>
          <p:cNvPr id="317" name="Google Shape;317;p46"/>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318" name="Google Shape;318;p4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47"/>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Digging deeper:</a:t>
            </a:r>
            <a:endParaRPr/>
          </a:p>
        </p:txBody>
      </p:sp>
      <p:sp>
        <p:nvSpPr>
          <p:cNvPr id="324" name="Google Shape;324;p47"/>
          <p:cNvSpPr txBox="1">
            <a:spLocks noGrp="1"/>
          </p:cNvSpPr>
          <p:nvPr>
            <p:ph type="body" idx="1"/>
          </p:nvPr>
        </p:nvSpPr>
        <p:spPr>
          <a:xfrm>
            <a:off x="311700" y="1317075"/>
            <a:ext cx="78540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Clr>
                <a:schemeClr val="dk1"/>
              </a:buClr>
              <a:buSzPts val="1100"/>
              <a:buFont typeface="Arial"/>
              <a:buNone/>
            </a:pPr>
            <a:r>
              <a:rPr lang="en" sz="2000">
                <a:solidFill>
                  <a:schemeClr val="dk1"/>
                </a:solidFill>
              </a:rPr>
              <a:t>(27:52) </a:t>
            </a:r>
            <a:r>
              <a:rPr lang="en" sz="2000" i="1">
                <a:solidFill>
                  <a:schemeClr val="dk1"/>
                </a:solidFill>
              </a:rPr>
              <a:t>I was seven years old playing in the schoolyard with my friends. When I first heard it exclaimed that my family was from a certain caste. It caught me off guard. I had never heard it discussed at home. Why did others put me in a category that I didn't even know existed? It was deeply disturbing. I was angry.</a:t>
            </a:r>
            <a:endParaRPr sz="2000" i="1">
              <a:solidFill>
                <a:schemeClr val="dk1"/>
              </a:solidFill>
            </a:endParaRPr>
          </a:p>
          <a:p>
            <a:pPr marL="0" lvl="0" indent="0" algn="l" rtl="0">
              <a:spcBef>
                <a:spcPts val="1200"/>
              </a:spcBef>
              <a:spcAft>
                <a:spcPts val="0"/>
              </a:spcAft>
              <a:buClr>
                <a:schemeClr val="dk1"/>
              </a:buClr>
              <a:buSzPts val="1100"/>
              <a:buFont typeface="Arial"/>
              <a:buNone/>
            </a:pPr>
            <a:endParaRPr sz="2000" i="1">
              <a:solidFill>
                <a:schemeClr val="dk1"/>
              </a:solidFill>
            </a:endParaRPr>
          </a:p>
          <a:p>
            <a:pPr marL="457200" lvl="0" indent="-361950" algn="l" rtl="0">
              <a:spcBef>
                <a:spcPts val="1200"/>
              </a:spcBef>
              <a:spcAft>
                <a:spcPts val="0"/>
              </a:spcAft>
              <a:buClr>
                <a:schemeClr val="dk1"/>
              </a:buClr>
              <a:buSzPts val="2100"/>
              <a:buChar char="●"/>
            </a:pPr>
            <a:r>
              <a:rPr lang="en" sz="2100">
                <a:solidFill>
                  <a:schemeClr val="dk1"/>
                </a:solidFill>
              </a:rPr>
              <a:t>When have you or others you know been judged in ethnocentric/judgmental ways? How did you feel/react? What is your advice for someone in this situation? </a:t>
            </a:r>
            <a:endParaRPr sz="2100">
              <a:solidFill>
                <a:schemeClr val="dk1"/>
              </a:solidFill>
            </a:endParaRPr>
          </a:p>
        </p:txBody>
      </p:sp>
      <p:pic>
        <p:nvPicPr>
          <p:cNvPr id="325" name="Google Shape;325;p47"/>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326" name="Google Shape;326;p4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3">
          <a:extLst>
            <a:ext uri="{FF2B5EF4-FFF2-40B4-BE49-F238E27FC236}">
              <a16:creationId xmlns:a16="http://schemas.microsoft.com/office/drawing/2014/main" id="{20E82740-8179-97AE-822A-2A3DE1AD62F4}"/>
            </a:ext>
          </a:extLst>
        </p:cNvPr>
        <p:cNvGrpSpPr/>
        <p:nvPr/>
      </p:nvGrpSpPr>
      <p:grpSpPr>
        <a:xfrm>
          <a:off x="0" y="0"/>
          <a:ext cx="0" cy="0"/>
          <a:chOff x="0" y="0"/>
          <a:chExt cx="0" cy="0"/>
        </a:xfrm>
      </p:grpSpPr>
      <p:sp>
        <p:nvSpPr>
          <p:cNvPr id="54" name="Google Shape;54;p13">
            <a:extLst>
              <a:ext uri="{FF2B5EF4-FFF2-40B4-BE49-F238E27FC236}">
                <a16:creationId xmlns:a16="http://schemas.microsoft.com/office/drawing/2014/main" id="{B0FB8BDD-2DD4-2C53-8182-5F4FEEE7D01E}"/>
              </a:ext>
            </a:extLst>
          </p:cNvPr>
          <p:cNvSpPr txBox="1">
            <a:spLocks noGrp="1"/>
          </p:cNvSpPr>
          <p:nvPr>
            <p:ph type="ctrTitle"/>
          </p:nvPr>
        </p:nvSpPr>
        <p:spPr>
          <a:xfrm>
            <a:off x="0" y="1660875"/>
            <a:ext cx="9144000" cy="2052600"/>
          </a:xfrm>
          <a:prstGeom prst="rect">
            <a:avLst/>
          </a:prstGeom>
          <a:solidFill>
            <a:schemeClr val="accent4"/>
          </a:solidFill>
        </p:spPr>
        <p:txBody>
          <a:bodyPr spcFirstLastPara="1" wrap="square" lIns="91425" tIns="91425" rIns="91425" bIns="91425" anchor="b" anchorCtr="0">
            <a:normAutofit/>
          </a:bodyPr>
          <a:lstStyle/>
          <a:p>
            <a:pPr marL="0" lvl="0" indent="0" algn="ctr" rtl="0">
              <a:spcBef>
                <a:spcPts val="0"/>
              </a:spcBef>
              <a:spcAft>
                <a:spcPts val="0"/>
              </a:spcAft>
              <a:buNone/>
            </a:pPr>
            <a:r>
              <a:rPr lang="en"/>
              <a:t>Deep Culture Podcast</a:t>
            </a:r>
            <a:endParaRPr/>
          </a:p>
          <a:p>
            <a:pPr marL="0" lvl="0" indent="0" algn="ctr" rtl="0">
              <a:spcBef>
                <a:spcPts val="0"/>
              </a:spcBef>
              <a:spcAft>
                <a:spcPts val="0"/>
              </a:spcAft>
              <a:buNone/>
            </a:pPr>
            <a:r>
              <a:rPr lang="en"/>
              <a:t> </a:t>
            </a:r>
            <a:r>
              <a:rPr lang="en" sz="3000"/>
              <a:t>Episode 30 - Ethnocentrism</a:t>
            </a:r>
            <a:endParaRPr sz="3000"/>
          </a:p>
        </p:txBody>
      </p:sp>
      <p:pic>
        <p:nvPicPr>
          <p:cNvPr id="55" name="Google Shape;55;p13">
            <a:extLst>
              <a:ext uri="{FF2B5EF4-FFF2-40B4-BE49-F238E27FC236}">
                <a16:creationId xmlns:a16="http://schemas.microsoft.com/office/drawing/2014/main" id="{C2112CAD-46DF-BE0A-42E5-FD8571F0E406}"/>
              </a:ext>
            </a:extLst>
          </p:cNvPr>
          <p:cNvPicPr preferRelativeResize="0"/>
          <p:nvPr/>
        </p:nvPicPr>
        <p:blipFill rotWithShape="1">
          <a:blip r:embed="rId3">
            <a:alphaModFix/>
          </a:blip>
          <a:srcRect l="26371" t="21632" r="27978" b="27788"/>
          <a:stretch/>
        </p:blipFill>
        <p:spPr>
          <a:xfrm>
            <a:off x="7574800" y="0"/>
            <a:ext cx="1484801" cy="1583450"/>
          </a:xfrm>
          <a:prstGeom prst="rect">
            <a:avLst/>
          </a:prstGeom>
          <a:noFill/>
          <a:ln>
            <a:noFill/>
          </a:ln>
        </p:spPr>
      </p:pic>
      <p:pic>
        <p:nvPicPr>
          <p:cNvPr id="56" name="Google Shape;56;p13">
            <a:extLst>
              <a:ext uri="{FF2B5EF4-FFF2-40B4-BE49-F238E27FC236}">
                <a16:creationId xmlns:a16="http://schemas.microsoft.com/office/drawing/2014/main" id="{9C40BDD7-7916-D497-61F7-8670B4901FE3}"/>
              </a:ext>
            </a:extLst>
          </p:cNvPr>
          <p:cNvPicPr preferRelativeResize="0"/>
          <p:nvPr/>
        </p:nvPicPr>
        <p:blipFill rotWithShape="1">
          <a:blip r:embed="rId4">
            <a:alphaModFix/>
          </a:blip>
          <a:srcRect b="7054"/>
          <a:stretch/>
        </p:blipFill>
        <p:spPr>
          <a:xfrm>
            <a:off x="0" y="56475"/>
            <a:ext cx="3996525" cy="1142475"/>
          </a:xfrm>
          <a:prstGeom prst="rect">
            <a:avLst/>
          </a:prstGeom>
          <a:noFill/>
          <a:ln>
            <a:noFill/>
          </a:ln>
        </p:spPr>
      </p:pic>
      <p:sp>
        <p:nvSpPr>
          <p:cNvPr id="57" name="Google Shape;57;p13">
            <a:extLst>
              <a:ext uri="{FF2B5EF4-FFF2-40B4-BE49-F238E27FC236}">
                <a16:creationId xmlns:a16="http://schemas.microsoft.com/office/drawing/2014/main" id="{0F51AA26-B2F1-5224-E087-8D0FADCCACB9}"/>
              </a:ext>
            </a:extLst>
          </p:cNvPr>
          <p:cNvSpPr txBox="1"/>
          <p:nvPr/>
        </p:nvSpPr>
        <p:spPr>
          <a:xfrm>
            <a:off x="0" y="4631425"/>
            <a:ext cx="9059400" cy="356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extLst>
      <p:ext uri="{BB962C8B-B14F-4D97-AF65-F5344CB8AC3E}">
        <p14:creationId xmlns:p14="http://schemas.microsoft.com/office/powerpoint/2010/main" val="68982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1520250" y="1330500"/>
            <a:ext cx="61035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Episode Overview</a:t>
            </a:r>
            <a:endParaRPr sz="3500" b="1"/>
          </a:p>
        </p:txBody>
      </p:sp>
      <p:pic>
        <p:nvPicPr>
          <p:cNvPr id="79" name="Google Shape;79;p16"/>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80" name="Google Shape;80;p1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Episode summary</a:t>
            </a:r>
            <a:endParaRPr/>
          </a:p>
        </p:txBody>
      </p:sp>
      <p:sp>
        <p:nvSpPr>
          <p:cNvPr id="86" name="Google Shape;86;p17"/>
          <p:cNvSpPr txBox="1">
            <a:spLocks noGrp="1"/>
          </p:cNvSpPr>
          <p:nvPr>
            <p:ph type="body" idx="1"/>
          </p:nvPr>
        </p:nvSpPr>
        <p:spPr>
          <a:xfrm>
            <a:off x="275850" y="1399350"/>
            <a:ext cx="81642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100">
                <a:solidFill>
                  <a:schemeClr val="dk1"/>
                </a:solidFill>
              </a:rPr>
              <a:t>Is ethnocentrism learned from our environment? Is it a natural part of how our mind works? Many intercultural educators believe that ethnocentrism is learned . . . but is this true? In this month’s Deep Culture Podcast, Emre Seven and Joseph Shaules explore what brain and mind sciences can tell us about ethnocentrism. We hear about caste labeling from Ishita Ray, and Daniel Glinz tells us how language learning can expand our cultural self.</a:t>
            </a:r>
            <a:endParaRPr sz="2100">
              <a:solidFill>
                <a:schemeClr val="dk1"/>
              </a:solidFill>
            </a:endParaRPr>
          </a:p>
        </p:txBody>
      </p:sp>
      <p:pic>
        <p:nvPicPr>
          <p:cNvPr id="87" name="Google Shape;87;p17"/>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88" name="Google Shape;88;p1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5900" y="280450"/>
            <a:ext cx="85122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022"/>
              <a:t>Listen to the episode:</a:t>
            </a:r>
            <a:r>
              <a:rPr lang="en" sz="2688"/>
              <a:t> </a:t>
            </a:r>
            <a:r>
              <a:rPr lang="en" sz="1800" u="sng">
                <a:solidFill>
                  <a:schemeClr val="hlink"/>
                </a:solidFill>
                <a:hlinkClick r:id="rId3"/>
              </a:rPr>
              <a:t>https://japanintercultural.org/podcast/episode-30-ethnocentrism/</a:t>
            </a:r>
            <a:r>
              <a:rPr lang="en" sz="1800"/>
              <a:t> </a:t>
            </a:r>
            <a:endParaRPr sz="1577"/>
          </a:p>
          <a:p>
            <a:pPr marL="0" lvl="0" indent="0" algn="l" rtl="0">
              <a:spcBef>
                <a:spcPts val="0"/>
              </a:spcBef>
              <a:spcAft>
                <a:spcPts val="0"/>
              </a:spcAft>
              <a:buNone/>
            </a:pPr>
            <a:endParaRPr/>
          </a:p>
        </p:txBody>
      </p:sp>
      <p:sp>
        <p:nvSpPr>
          <p:cNvPr id="94" name="Google Shape;94;p18"/>
          <p:cNvSpPr txBox="1">
            <a:spLocks noGrp="1"/>
          </p:cNvSpPr>
          <p:nvPr>
            <p:ph type="title"/>
          </p:nvPr>
        </p:nvSpPr>
        <p:spPr>
          <a:xfrm>
            <a:off x="244650" y="3569475"/>
            <a:ext cx="8654700" cy="89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022"/>
              <a:t>Read the transcript: </a:t>
            </a:r>
            <a:r>
              <a:rPr lang="en" sz="1688" u="sng">
                <a:solidFill>
                  <a:schemeClr val="hlink"/>
                </a:solidFill>
                <a:hlinkClick r:id="rId4"/>
              </a:rPr>
              <a:t>https://japanintercultural.org/wp-content/uploads/2023/05/S03E30_Ethnocentrism_Transcript.pdf</a:t>
            </a:r>
            <a:r>
              <a:rPr lang="en" sz="1688"/>
              <a:t> </a:t>
            </a:r>
            <a:endParaRPr/>
          </a:p>
        </p:txBody>
      </p:sp>
      <p:pic>
        <p:nvPicPr>
          <p:cNvPr id="95" name="Google Shape;95;p18"/>
          <p:cNvPicPr preferRelativeResize="0"/>
          <p:nvPr/>
        </p:nvPicPr>
        <p:blipFill rotWithShape="1">
          <a:blip r:embed="rId5">
            <a:alphaModFix/>
          </a:blip>
          <a:srcRect/>
          <a:stretch/>
        </p:blipFill>
        <p:spPr>
          <a:xfrm>
            <a:off x="7001204" y="1374361"/>
            <a:ext cx="1891275" cy="1891301"/>
          </a:xfrm>
          <a:prstGeom prst="rect">
            <a:avLst/>
          </a:prstGeom>
          <a:noFill/>
          <a:ln>
            <a:noFill/>
          </a:ln>
        </p:spPr>
      </p:pic>
      <p:pic>
        <p:nvPicPr>
          <p:cNvPr id="96" name="Google Shape;96;p18"/>
          <p:cNvPicPr preferRelativeResize="0"/>
          <p:nvPr/>
        </p:nvPicPr>
        <p:blipFill>
          <a:blip r:embed="rId6">
            <a:alphaModFix/>
          </a:blip>
          <a:stretch>
            <a:fillRect/>
          </a:stretch>
        </p:blipFill>
        <p:spPr>
          <a:xfrm>
            <a:off x="237775" y="1546850"/>
            <a:ext cx="6451099" cy="1718779"/>
          </a:xfrm>
          <a:prstGeom prst="rect">
            <a:avLst/>
          </a:prstGeom>
          <a:noFill/>
          <a:ln>
            <a:noFill/>
          </a:ln>
        </p:spPr>
      </p:pic>
      <p:pic>
        <p:nvPicPr>
          <p:cNvPr id="97" name="Google Shape;97;p18"/>
          <p:cNvPicPr preferRelativeResize="0"/>
          <p:nvPr/>
        </p:nvPicPr>
        <p:blipFill>
          <a:blip r:embed="rId7">
            <a:alphaModFix/>
          </a:blip>
          <a:stretch>
            <a:fillRect/>
          </a:stretch>
        </p:blipFill>
        <p:spPr>
          <a:xfrm>
            <a:off x="8179300" y="4394950"/>
            <a:ext cx="880300" cy="748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850" y="445025"/>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themes</a:t>
            </a:r>
            <a:endParaRPr/>
          </a:p>
        </p:txBody>
      </p:sp>
      <p:sp>
        <p:nvSpPr>
          <p:cNvPr id="103" name="Google Shape;103;p19"/>
          <p:cNvSpPr txBox="1">
            <a:spLocks noGrp="1"/>
          </p:cNvSpPr>
          <p:nvPr>
            <p:ph type="body" idx="1"/>
          </p:nvPr>
        </p:nvSpPr>
        <p:spPr>
          <a:xfrm>
            <a:off x="311700" y="1152475"/>
            <a:ext cx="7481400" cy="34164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2300" b="1">
                <a:solidFill>
                  <a:schemeClr val="dk1"/>
                </a:solidFill>
              </a:rPr>
              <a:t>Listen for the following themes: </a:t>
            </a:r>
            <a:endParaRPr sz="2300" b="1">
              <a:solidFill>
                <a:schemeClr val="dk1"/>
              </a:solidFill>
            </a:endParaRPr>
          </a:p>
          <a:p>
            <a:pPr marL="0" lvl="0" indent="0" algn="l" rtl="0">
              <a:spcBef>
                <a:spcPts val="1200"/>
              </a:spcBef>
              <a:spcAft>
                <a:spcPts val="0"/>
              </a:spcAft>
              <a:buNone/>
            </a:pPr>
            <a:r>
              <a:rPr lang="en" sz="2300" b="1">
                <a:solidFill>
                  <a:schemeClr val="dk1"/>
                </a:solidFill>
              </a:rPr>
              <a:t>Part 1: </a:t>
            </a:r>
            <a:r>
              <a:rPr lang="en" sz="2300">
                <a:solidFill>
                  <a:schemeClr val="dk1"/>
                </a:solidFill>
              </a:rPr>
              <a:t>Reporting the Facts</a:t>
            </a:r>
            <a:endParaRPr sz="2300">
              <a:solidFill>
                <a:schemeClr val="dk1"/>
              </a:solidFill>
            </a:endParaRPr>
          </a:p>
          <a:p>
            <a:pPr marL="0" lvl="0" indent="0" algn="l" rtl="0">
              <a:spcBef>
                <a:spcPts val="1200"/>
              </a:spcBef>
              <a:spcAft>
                <a:spcPts val="0"/>
              </a:spcAft>
              <a:buNone/>
            </a:pPr>
            <a:r>
              <a:rPr lang="en" sz="2300" b="1">
                <a:solidFill>
                  <a:schemeClr val="dk1"/>
                </a:solidFill>
              </a:rPr>
              <a:t>Part 2:</a:t>
            </a:r>
            <a:r>
              <a:rPr lang="en" sz="2300">
                <a:solidFill>
                  <a:schemeClr val="dk1"/>
                </a:solidFill>
              </a:rPr>
              <a:t> Naturally Ethnocentric</a:t>
            </a:r>
            <a:endParaRPr sz="2300">
              <a:solidFill>
                <a:schemeClr val="dk1"/>
              </a:solidFill>
            </a:endParaRPr>
          </a:p>
          <a:p>
            <a:pPr marL="0" lvl="0" indent="0" algn="l" rtl="0">
              <a:spcBef>
                <a:spcPts val="1200"/>
              </a:spcBef>
              <a:spcAft>
                <a:spcPts val="1200"/>
              </a:spcAft>
              <a:buNone/>
            </a:pPr>
            <a:r>
              <a:rPr lang="en" sz="2300" b="1">
                <a:solidFill>
                  <a:schemeClr val="dk1"/>
                </a:solidFill>
              </a:rPr>
              <a:t>Part 3:</a:t>
            </a:r>
            <a:r>
              <a:rPr lang="en" sz="2300">
                <a:solidFill>
                  <a:schemeClr val="dk1"/>
                </a:solidFill>
              </a:rPr>
              <a:t> The Paradigm Shift</a:t>
            </a:r>
            <a:endParaRPr sz="2100">
              <a:solidFill>
                <a:schemeClr val="dk1"/>
              </a:solidFill>
            </a:endParaRPr>
          </a:p>
        </p:txBody>
      </p:sp>
      <p:pic>
        <p:nvPicPr>
          <p:cNvPr id="104" name="Google Shape;104;p19"/>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05" name="Google Shape;105;p1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1520250" y="1330500"/>
            <a:ext cx="6103500" cy="2482500"/>
          </a:xfrm>
          <a:prstGeom prst="rect">
            <a:avLst/>
          </a:prstGeom>
          <a:solidFill>
            <a:schemeClr val="accent4"/>
          </a:solidFill>
        </p:spPr>
        <p:txBody>
          <a:bodyPr spcFirstLastPara="1" wrap="square" lIns="91425" tIns="91425" rIns="91425" bIns="91425" anchor="ctr" anchorCtr="0">
            <a:normAutofit/>
          </a:bodyPr>
          <a:lstStyle/>
          <a:p>
            <a:pPr marL="0" lvl="0" indent="0" algn="ctr" rtl="0">
              <a:spcBef>
                <a:spcPts val="0"/>
              </a:spcBef>
              <a:spcAft>
                <a:spcPts val="0"/>
              </a:spcAft>
              <a:buNone/>
            </a:pPr>
            <a:r>
              <a:rPr lang="en" sz="3500" b="1"/>
              <a:t>Opening Discussion: </a:t>
            </a:r>
            <a:endParaRPr sz="3500" b="1"/>
          </a:p>
          <a:p>
            <a:pPr marL="0" lvl="0" indent="0" algn="ctr" rtl="0">
              <a:spcBef>
                <a:spcPts val="0"/>
              </a:spcBef>
              <a:spcAft>
                <a:spcPts val="0"/>
              </a:spcAft>
              <a:buNone/>
            </a:pPr>
            <a:r>
              <a:rPr lang="en" sz="3500"/>
              <a:t>Are you ethnocentric?</a:t>
            </a:r>
            <a:endParaRPr sz="3500"/>
          </a:p>
        </p:txBody>
      </p:sp>
      <p:pic>
        <p:nvPicPr>
          <p:cNvPr id="111" name="Google Shape;111;p20"/>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pic>
        <p:nvPicPr>
          <p:cNvPr id="112" name="Google Shape;112;p2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body" idx="1"/>
          </p:nvPr>
        </p:nvSpPr>
        <p:spPr>
          <a:xfrm>
            <a:off x="311700" y="1017725"/>
            <a:ext cx="4897800" cy="3888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t>
            </a:r>
            <a:r>
              <a:rPr lang="en">
                <a:solidFill>
                  <a:schemeClr val="dk1"/>
                </a:solidFill>
              </a:rPr>
              <a:t>06:46) </a:t>
            </a:r>
            <a:endParaRPr>
              <a:solidFill>
                <a:schemeClr val="dk1"/>
              </a:solidFill>
            </a:endParaRPr>
          </a:p>
          <a:p>
            <a:pPr marL="0" lvl="0" indent="0" algn="l" rtl="0">
              <a:spcBef>
                <a:spcPts val="1200"/>
              </a:spcBef>
              <a:spcAft>
                <a:spcPts val="1200"/>
              </a:spcAft>
              <a:buNone/>
            </a:pPr>
            <a:r>
              <a:rPr lang="en" sz="1916">
                <a:solidFill>
                  <a:schemeClr val="dk1"/>
                </a:solidFill>
              </a:rPr>
              <a:t>I remember years ago I noticed my own ethnocentrism at breakfast when I was traveling in France.[...] (6:57) The tour guide had mentioned that there was a buffet breakfast, which I was really excited about. But when I approached the table, I see there is only croissant, coffee and cheese. And I thought, is that all? Man, that's no buffet! </a:t>
            </a:r>
            <a:endParaRPr sz="1600">
              <a:solidFill>
                <a:schemeClr val="dk1"/>
              </a:solidFill>
            </a:endParaRPr>
          </a:p>
        </p:txBody>
      </p:sp>
      <p:pic>
        <p:nvPicPr>
          <p:cNvPr id="118" name="Google Shape;118;p21"/>
          <p:cNvPicPr preferRelativeResize="0"/>
          <p:nvPr/>
        </p:nvPicPr>
        <p:blipFill rotWithShape="1">
          <a:blip r:embed="rId3">
            <a:alphaModFix/>
          </a:blip>
          <a:srcRect l="26371" t="21632" r="27978" b="27788"/>
          <a:stretch/>
        </p:blipFill>
        <p:spPr>
          <a:xfrm>
            <a:off x="8105280" y="0"/>
            <a:ext cx="954319" cy="1017726"/>
          </a:xfrm>
          <a:prstGeom prst="rect">
            <a:avLst/>
          </a:prstGeom>
          <a:noFill/>
          <a:ln>
            <a:noFill/>
          </a:ln>
        </p:spPr>
      </p:pic>
      <p:sp>
        <p:nvSpPr>
          <p:cNvPr id="119" name="Google Shape;119;p21"/>
          <p:cNvSpPr txBox="1">
            <a:spLocks noGrp="1"/>
          </p:cNvSpPr>
          <p:nvPr>
            <p:ph type="title"/>
          </p:nvPr>
        </p:nvSpPr>
        <p:spPr>
          <a:xfrm>
            <a:off x="311700" y="222513"/>
            <a:ext cx="7481400" cy="572700"/>
          </a:xfrm>
          <a:prstGeom prst="rect">
            <a:avLst/>
          </a:prstGeom>
          <a:solidFill>
            <a:schemeClr val="accent4"/>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Opening Discussion</a:t>
            </a:r>
            <a:endParaRPr/>
          </a:p>
        </p:txBody>
      </p:sp>
      <p:pic>
        <p:nvPicPr>
          <p:cNvPr id="120" name="Google Shape;120;p21"/>
          <p:cNvPicPr preferRelativeResize="0"/>
          <p:nvPr/>
        </p:nvPicPr>
        <p:blipFill>
          <a:blip r:embed="rId4">
            <a:alphaModFix/>
          </a:blip>
          <a:stretch>
            <a:fillRect/>
          </a:stretch>
        </p:blipFill>
        <p:spPr>
          <a:xfrm>
            <a:off x="5363450" y="1459713"/>
            <a:ext cx="3434599" cy="2289725"/>
          </a:xfrm>
          <a:prstGeom prst="rect">
            <a:avLst/>
          </a:prstGeom>
          <a:noFill/>
          <a:ln>
            <a:noFill/>
          </a:ln>
        </p:spPr>
      </p:pic>
      <p:sp>
        <p:nvSpPr>
          <p:cNvPr id="121" name="Google Shape;121;p21"/>
          <p:cNvSpPr txBox="1"/>
          <p:nvPr/>
        </p:nvSpPr>
        <p:spPr>
          <a:xfrm>
            <a:off x="4979850" y="3906438"/>
            <a:ext cx="4201800" cy="38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chemeClr val="dk2"/>
                </a:solidFill>
              </a:rPr>
              <a:t>(Image source: </a:t>
            </a:r>
            <a:r>
              <a:rPr lang="en" sz="900" u="sng">
                <a:solidFill>
                  <a:schemeClr val="hlink"/>
                </a:solidFill>
                <a:hlinkClick r:id="rId5"/>
              </a:rPr>
              <a:t>https://unsplash.com/photos/a-table-full-of-food-P_Qf5AHqLh8</a:t>
            </a:r>
            <a:r>
              <a:rPr lang="en" sz="900">
                <a:solidFill>
                  <a:schemeClr val="dk2"/>
                </a:solidFill>
              </a:rPr>
              <a:t>  )</a:t>
            </a:r>
            <a:endParaRPr sz="900">
              <a:solidFill>
                <a:schemeClr val="dk2"/>
              </a:solidFill>
            </a:endParaRPr>
          </a:p>
        </p:txBody>
      </p:sp>
      <p:pic>
        <p:nvPicPr>
          <p:cNvPr id="122" name="Google Shape;122;p21"/>
          <p:cNvPicPr preferRelativeResize="0"/>
          <p:nvPr/>
        </p:nvPicPr>
        <p:blipFill>
          <a:blip r:embed="rId6">
            <a:alphaModFix/>
          </a:blip>
          <a:stretch>
            <a:fillRect/>
          </a:stretch>
        </p:blipFill>
        <p:spPr>
          <a:xfrm>
            <a:off x="8105275" y="4332018"/>
            <a:ext cx="954325" cy="811482"/>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2979</Words>
  <Application>Microsoft Office PowerPoint</Application>
  <PresentationFormat>On-screen Show (16:9)</PresentationFormat>
  <Paragraphs>187</Paragraphs>
  <Slides>36</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Simple Light</vt:lpstr>
      <vt:lpstr>Deep Culture Podcast  Episode 30 - Ethnocentrism</vt:lpstr>
      <vt:lpstr>Acknowledgements</vt:lpstr>
      <vt:lpstr>Module Structure</vt:lpstr>
      <vt:lpstr>Episode Overview</vt:lpstr>
      <vt:lpstr>Episode summary</vt:lpstr>
      <vt:lpstr>Listen to the episode: https://japanintercultural.org/podcast/episode-30-ethnocentrism/  </vt:lpstr>
      <vt:lpstr>Key themes</vt:lpstr>
      <vt:lpstr>Opening Discussion:  Are you ethnocentric?</vt:lpstr>
      <vt:lpstr>Opening Discussion</vt:lpstr>
      <vt:lpstr>Quick Understanding</vt:lpstr>
      <vt:lpstr>Share your thoughts . . . </vt:lpstr>
      <vt:lpstr>Part 1: Reporting the facts Key ideas / insights</vt:lpstr>
      <vt:lpstr>Key idea: What is ethnocentrism? </vt:lpstr>
      <vt:lpstr>Exploring key idea: What is ethnocentrism?</vt:lpstr>
      <vt:lpstr>Check your understanding!</vt:lpstr>
      <vt:lpstr>Key insight: Ethnocentrism feels like reporting facts </vt:lpstr>
      <vt:lpstr>Exploring key insight: Reporting the facts</vt:lpstr>
      <vt:lpstr>Check your understanding!</vt:lpstr>
      <vt:lpstr>Check your understanding!</vt:lpstr>
      <vt:lpstr>Part 2: Naturally Ethnocentric Key ideas / insights</vt:lpstr>
      <vt:lpstr>Key insight: Ethnocentrism is natural</vt:lpstr>
      <vt:lpstr>Exploring key insight: Ethnocentrism is natural</vt:lpstr>
      <vt:lpstr>Check your understanding!</vt:lpstr>
      <vt:lpstr>Check your understanding!</vt:lpstr>
      <vt:lpstr>Key insight: Ethnocentrism is a collective survival mechanism </vt:lpstr>
      <vt:lpstr>Exploring key idea: Ethnocentrism is a collective survival mechanism</vt:lpstr>
      <vt:lpstr>Check your understanding!</vt:lpstr>
      <vt:lpstr>Part 3: The Paradigm Shift Deeper Understanding</vt:lpstr>
      <vt:lpstr>Deeper understanding</vt:lpstr>
      <vt:lpstr>Check your understanding </vt:lpstr>
      <vt:lpstr>Check your understanding </vt:lpstr>
      <vt:lpstr>Check your understanding </vt:lpstr>
      <vt:lpstr>Digging Deeper</vt:lpstr>
      <vt:lpstr>Digging deeper:</vt:lpstr>
      <vt:lpstr>Digging deeper:</vt:lpstr>
      <vt:lpstr>Deep Culture Podcast  Episode 30 - Ethnocentrism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Ishita Ray</cp:lastModifiedBy>
  <cp:revision>1</cp:revision>
  <dcterms:modified xsi:type="dcterms:W3CDTF">2025-03-13T13:39:50Z</dcterms:modified>
</cp:coreProperties>
</file>