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33fc54fe45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33fc54fe45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327316a37e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327316a37e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32cb975f518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32cb975f518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In this section, educators can add any expansion activity using supplemental materials. This can elaborate on ideas from the podcast, or connect it to other ideas in society, learners’ lives, etc. When possible, include clear instructions and whatever supplemental materials that are necessary. It can also include ideas for possible extension activities to be developed by the educator. </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33c8394370c_1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33c8394370c_1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33c8394370c_1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33c8394370c_1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Expansion activities: This slide or slides can be used for any optional activities or supplemental materials (images, links, related readings) that educators can use in creating their lesson.</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32cb975f518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1" name="Google Shape;91;g32cb975f518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33c8394370c_1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33c8394370c_1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Expansion activities: This slide or slides can be used for any optional activities or supplemental materials (images, links, related readings) that educators can use in creating their lesson.</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33c8394370c_1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33c8394370c_1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g33c8394370c_1_4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5" name="Google Shape;115;g33c8394370c_1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4.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japanintercultural.org/deep-culture-podcast-education-materials/" TargetMode="External"/><Relationship Id="rId4" Type="http://schemas.openxmlformats.org/officeDocument/2006/relationships/hyperlink" Target="mailto:info@japanintercultural.org" TargetMode="External"/><Relationship Id="rId5" Type="http://schemas.openxmlformats.org/officeDocument/2006/relationships/image" Target="../media/image4.png"/><Relationship Id="rId6"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4.png"/><Relationship Id="rId4"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4.png"/><Relationship Id="rId4"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4.png"/><Relationship Id="rId4"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4.png"/><Relationship Id="rId4" Type="http://schemas.openxmlformats.org/officeDocument/2006/relationships/image" Target="../media/image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4.png"/><Relationship Id="rId4" Type="http://schemas.openxmlformats.org/officeDocument/2006/relationships/image" Target="../media/image1.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4.png"/><Relationship Id="rId4" Type="http://schemas.openxmlformats.org/officeDocument/2006/relationships/image" Target="../media/image1.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4.png"/><Relationship Id="rId4"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0" y="1660875"/>
            <a:ext cx="9144000" cy="2052600"/>
          </a:xfrm>
          <a:prstGeom prst="rect">
            <a:avLst/>
          </a:prstGeom>
          <a:solidFill>
            <a:schemeClr val="accent4"/>
          </a:solidFill>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en"/>
              <a:t>Deep Culture Podcast</a:t>
            </a:r>
            <a:endParaRPr/>
          </a:p>
          <a:p>
            <a:pPr indent="0" lvl="0" marL="0" rtl="0" algn="ctr">
              <a:spcBef>
                <a:spcPts val="0"/>
              </a:spcBef>
              <a:spcAft>
                <a:spcPts val="0"/>
              </a:spcAft>
              <a:buNone/>
            </a:pPr>
            <a:r>
              <a:rPr lang="en"/>
              <a:t> </a:t>
            </a:r>
            <a:r>
              <a:rPr lang="en" sz="3000"/>
              <a:t>Episode 30 - Ethnocentrism</a:t>
            </a:r>
            <a:endParaRPr sz="3000"/>
          </a:p>
          <a:p>
            <a:pPr indent="0" lvl="0" marL="0" rtl="0" algn="ctr">
              <a:spcBef>
                <a:spcPts val="0"/>
              </a:spcBef>
              <a:spcAft>
                <a:spcPts val="0"/>
              </a:spcAft>
              <a:buNone/>
            </a:pPr>
            <a:r>
              <a:rPr lang="en" sz="3000"/>
              <a:t>Expansion Activities</a:t>
            </a:r>
            <a:endParaRPr sz="3000"/>
          </a:p>
        </p:txBody>
      </p:sp>
      <p:pic>
        <p:nvPicPr>
          <p:cNvPr id="55" name="Google Shape;55;p13"/>
          <p:cNvPicPr preferRelativeResize="0"/>
          <p:nvPr/>
        </p:nvPicPr>
        <p:blipFill rotWithShape="1">
          <a:blip r:embed="rId3">
            <a:alphaModFix/>
          </a:blip>
          <a:srcRect b="27788" l="26371" r="27978" t="21632"/>
          <a:stretch/>
        </p:blipFill>
        <p:spPr>
          <a:xfrm>
            <a:off x="7574800" y="0"/>
            <a:ext cx="1484801" cy="1583450"/>
          </a:xfrm>
          <a:prstGeom prst="rect">
            <a:avLst/>
          </a:prstGeom>
          <a:noFill/>
          <a:ln>
            <a:noFill/>
          </a:ln>
        </p:spPr>
      </p:pic>
      <p:pic>
        <p:nvPicPr>
          <p:cNvPr id="56" name="Google Shape;56;p13"/>
          <p:cNvPicPr preferRelativeResize="0"/>
          <p:nvPr/>
        </p:nvPicPr>
        <p:blipFill rotWithShape="1">
          <a:blip r:embed="rId4">
            <a:alphaModFix/>
          </a:blip>
          <a:srcRect b="7054" l="0" r="0" t="0"/>
          <a:stretch/>
        </p:blipFill>
        <p:spPr>
          <a:xfrm>
            <a:off x="0" y="56475"/>
            <a:ext cx="3996525" cy="1142475"/>
          </a:xfrm>
          <a:prstGeom prst="rect">
            <a:avLst/>
          </a:prstGeom>
          <a:noFill/>
          <a:ln>
            <a:noFill/>
          </a:ln>
        </p:spPr>
      </p:pic>
      <p:sp>
        <p:nvSpPr>
          <p:cNvPr id="57" name="Google Shape;57;p13"/>
          <p:cNvSpPr txBox="1"/>
          <p:nvPr/>
        </p:nvSpPr>
        <p:spPr>
          <a:xfrm>
            <a:off x="0" y="4631425"/>
            <a:ext cx="9059400" cy="356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500">
                <a:solidFill>
                  <a:srgbClr val="595959"/>
                </a:solidFill>
                <a:latin typeface="Calibri"/>
                <a:ea typeface="Calibri"/>
                <a:cs typeface="Calibri"/>
                <a:sym typeface="Calibri"/>
              </a:rPr>
              <a:t>Open source teaching materials to be used with the Deep Culture podcast</a:t>
            </a:r>
            <a:endParaRPr sz="1500">
              <a:solidFill>
                <a:srgbClr val="595959"/>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22"/>
          <p:cNvSpPr txBox="1"/>
          <p:nvPr>
            <p:ph type="ctrTitle"/>
          </p:nvPr>
        </p:nvSpPr>
        <p:spPr>
          <a:xfrm>
            <a:off x="0" y="1660875"/>
            <a:ext cx="9144000" cy="2052600"/>
          </a:xfrm>
          <a:prstGeom prst="rect">
            <a:avLst/>
          </a:prstGeom>
          <a:solidFill>
            <a:schemeClr val="accent4"/>
          </a:solidFill>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en"/>
              <a:t>Deep Culture Podcast</a:t>
            </a:r>
            <a:endParaRPr/>
          </a:p>
          <a:p>
            <a:pPr indent="0" lvl="0" marL="0" rtl="0" algn="ctr">
              <a:spcBef>
                <a:spcPts val="0"/>
              </a:spcBef>
              <a:spcAft>
                <a:spcPts val="0"/>
              </a:spcAft>
              <a:buNone/>
            </a:pPr>
            <a:r>
              <a:rPr lang="en"/>
              <a:t> </a:t>
            </a:r>
            <a:r>
              <a:rPr lang="en" sz="3000"/>
              <a:t>Episode 30 - Ethnocentrism</a:t>
            </a:r>
            <a:endParaRPr sz="3000"/>
          </a:p>
          <a:p>
            <a:pPr indent="0" lvl="0" marL="0" rtl="0" algn="ctr">
              <a:spcBef>
                <a:spcPts val="0"/>
              </a:spcBef>
              <a:spcAft>
                <a:spcPts val="0"/>
              </a:spcAft>
              <a:buNone/>
            </a:pPr>
            <a:r>
              <a:rPr lang="en" sz="3000"/>
              <a:t>Expansion Activities</a:t>
            </a:r>
            <a:endParaRPr sz="3000"/>
          </a:p>
        </p:txBody>
      </p:sp>
      <p:pic>
        <p:nvPicPr>
          <p:cNvPr id="126" name="Google Shape;126;p22"/>
          <p:cNvPicPr preferRelativeResize="0"/>
          <p:nvPr/>
        </p:nvPicPr>
        <p:blipFill rotWithShape="1">
          <a:blip r:embed="rId3">
            <a:alphaModFix/>
          </a:blip>
          <a:srcRect b="27788" l="26371" r="27978" t="21632"/>
          <a:stretch/>
        </p:blipFill>
        <p:spPr>
          <a:xfrm>
            <a:off x="7574800" y="0"/>
            <a:ext cx="1484801" cy="1583450"/>
          </a:xfrm>
          <a:prstGeom prst="rect">
            <a:avLst/>
          </a:prstGeom>
          <a:noFill/>
          <a:ln>
            <a:noFill/>
          </a:ln>
        </p:spPr>
      </p:pic>
      <p:pic>
        <p:nvPicPr>
          <p:cNvPr id="127" name="Google Shape;127;p22"/>
          <p:cNvPicPr preferRelativeResize="0"/>
          <p:nvPr/>
        </p:nvPicPr>
        <p:blipFill rotWithShape="1">
          <a:blip r:embed="rId4">
            <a:alphaModFix/>
          </a:blip>
          <a:srcRect b="7054" l="0" r="0" t="0"/>
          <a:stretch/>
        </p:blipFill>
        <p:spPr>
          <a:xfrm>
            <a:off x="0" y="56475"/>
            <a:ext cx="3996525" cy="1142475"/>
          </a:xfrm>
          <a:prstGeom prst="rect">
            <a:avLst/>
          </a:prstGeom>
          <a:noFill/>
          <a:ln>
            <a:noFill/>
          </a:ln>
        </p:spPr>
      </p:pic>
      <p:sp>
        <p:nvSpPr>
          <p:cNvPr id="128" name="Google Shape;128;p22"/>
          <p:cNvSpPr txBox="1"/>
          <p:nvPr/>
        </p:nvSpPr>
        <p:spPr>
          <a:xfrm>
            <a:off x="0" y="4631425"/>
            <a:ext cx="9059400" cy="356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500">
                <a:solidFill>
                  <a:srgbClr val="595959"/>
                </a:solidFill>
                <a:latin typeface="Calibri"/>
                <a:ea typeface="Calibri"/>
                <a:cs typeface="Calibri"/>
                <a:sym typeface="Calibri"/>
              </a:rPr>
              <a:t>Open source teaching materials to be used with the Deep Culture podcast</a:t>
            </a:r>
            <a:endParaRPr sz="1500">
              <a:solidFill>
                <a:srgbClr val="595959"/>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4"/>
          <p:cNvSpPr txBox="1"/>
          <p:nvPr>
            <p:ph type="title"/>
          </p:nvPr>
        </p:nvSpPr>
        <p:spPr>
          <a:xfrm>
            <a:off x="311700" y="225575"/>
            <a:ext cx="7675500" cy="771000"/>
          </a:xfrm>
          <a:prstGeom prst="rect">
            <a:avLst/>
          </a:prstGeom>
          <a:solidFill>
            <a:schemeClr val="accent4"/>
          </a:solidFill>
        </p:spPr>
        <p:txBody>
          <a:bodyPr anchorCtr="0" anchor="ctr" bIns="91425" lIns="91425" spcFirstLastPara="1" rIns="91425" wrap="square" tIns="91425">
            <a:normAutofit/>
          </a:bodyPr>
          <a:lstStyle/>
          <a:p>
            <a:pPr indent="0" lvl="0" marL="0" rtl="0" algn="ctr">
              <a:spcBef>
                <a:spcPts val="0"/>
              </a:spcBef>
              <a:spcAft>
                <a:spcPts val="0"/>
              </a:spcAft>
              <a:buNone/>
            </a:pPr>
            <a:r>
              <a:rPr b="1" lang="en"/>
              <a:t>Acknowledgements</a:t>
            </a:r>
            <a:endParaRPr b="1"/>
          </a:p>
        </p:txBody>
      </p:sp>
      <p:sp>
        <p:nvSpPr>
          <p:cNvPr id="63" name="Google Shape;63;p14"/>
          <p:cNvSpPr txBox="1"/>
          <p:nvPr>
            <p:ph idx="1" type="body"/>
          </p:nvPr>
        </p:nvSpPr>
        <p:spPr>
          <a:xfrm>
            <a:off x="311700" y="1284725"/>
            <a:ext cx="8520600" cy="32841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solidFill>
                  <a:schemeClr val="dk1"/>
                </a:solidFill>
              </a:rPr>
              <a:t>These materials were created as part of a collaborative project by the Japan Intercultural Institute. They are open source and can be freely used. Special thanks to a dedicated team of educators from different countries that contributed to this project. Contributors include: Sanne Bosma, Tannistha Dasgupta, Meena Eswaran, Jane Everett, Rob Fritz, Grazia Ghellini, Katarzyna Grzesik-Harz, Valerie Hansford, Jessica Janda, Christina Kapaun, Corazon Kato, Kasia Kucharska, Isabelle Al-Haj Johnston, Zeina Matar, Lynne Murphy, Lucile Roberts, Jo Thomas, Marie Tseng, and Revathi Viswanathan.</a:t>
            </a:r>
            <a:endParaRPr>
              <a:solidFill>
                <a:schemeClr val="dk1"/>
              </a:solidFill>
            </a:endParaRPr>
          </a:p>
          <a:p>
            <a:pPr indent="0" lvl="0" marL="0" rtl="0" algn="l">
              <a:spcBef>
                <a:spcPts val="1200"/>
              </a:spcBef>
              <a:spcAft>
                <a:spcPts val="1200"/>
              </a:spcAft>
              <a:buNone/>
            </a:pPr>
            <a:r>
              <a:rPr lang="en">
                <a:solidFill>
                  <a:schemeClr val="dk1"/>
                </a:solidFill>
              </a:rPr>
              <a:t>To find out more about the project, see </a:t>
            </a:r>
            <a:r>
              <a:rPr lang="en" u="sng">
                <a:solidFill>
                  <a:schemeClr val="dk1"/>
                </a:solidFill>
                <a:hlinkClick r:id="rId3">
                  <a:extLst>
                    <a:ext uri="{A12FA001-AC4F-418D-AE19-62706E023703}">
                      <ahyp:hlinkClr val="tx"/>
                    </a:ext>
                  </a:extLst>
                </a:hlinkClick>
              </a:rPr>
              <a:t>here</a:t>
            </a:r>
            <a:r>
              <a:rPr lang="en">
                <a:solidFill>
                  <a:schemeClr val="dk1"/>
                </a:solidFill>
              </a:rPr>
              <a:t>. For questions, comments or participating in JII activities, contact: </a:t>
            </a:r>
            <a:r>
              <a:rPr lang="en" u="sng">
                <a:solidFill>
                  <a:schemeClr val="dk1"/>
                </a:solidFill>
                <a:hlinkClick r:id="rId4">
                  <a:extLst>
                    <a:ext uri="{A12FA001-AC4F-418D-AE19-62706E023703}">
                      <ahyp:hlinkClr val="tx"/>
                    </a:ext>
                  </a:extLst>
                </a:hlinkClick>
              </a:rPr>
              <a:t>info@japanintercultural.org</a:t>
            </a:r>
            <a:r>
              <a:rPr lang="en">
                <a:solidFill>
                  <a:schemeClr val="dk1"/>
                </a:solidFill>
              </a:rPr>
              <a:t>. </a:t>
            </a:r>
            <a:endParaRPr>
              <a:solidFill>
                <a:schemeClr val="dk1"/>
              </a:solidFill>
            </a:endParaRPr>
          </a:p>
        </p:txBody>
      </p:sp>
      <p:pic>
        <p:nvPicPr>
          <p:cNvPr id="64" name="Google Shape;64;p14"/>
          <p:cNvPicPr preferRelativeResize="0"/>
          <p:nvPr/>
        </p:nvPicPr>
        <p:blipFill rotWithShape="1">
          <a:blip r:embed="rId5">
            <a:alphaModFix/>
          </a:blip>
          <a:srcRect b="27788" l="26371" r="27978" t="21632"/>
          <a:stretch/>
        </p:blipFill>
        <p:spPr>
          <a:xfrm>
            <a:off x="8105280" y="0"/>
            <a:ext cx="954319" cy="1017726"/>
          </a:xfrm>
          <a:prstGeom prst="rect">
            <a:avLst/>
          </a:prstGeom>
          <a:noFill/>
          <a:ln>
            <a:noFill/>
          </a:ln>
        </p:spPr>
      </p:pic>
      <p:pic>
        <p:nvPicPr>
          <p:cNvPr id="65" name="Google Shape;65;p14"/>
          <p:cNvPicPr preferRelativeResize="0"/>
          <p:nvPr/>
        </p:nvPicPr>
        <p:blipFill>
          <a:blip r:embed="rId6">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5"/>
          <p:cNvSpPr txBox="1"/>
          <p:nvPr>
            <p:ph type="title"/>
          </p:nvPr>
        </p:nvSpPr>
        <p:spPr>
          <a:xfrm>
            <a:off x="1520250" y="1330500"/>
            <a:ext cx="6103500" cy="2482500"/>
          </a:xfrm>
          <a:prstGeom prst="rect">
            <a:avLst/>
          </a:prstGeom>
          <a:solidFill>
            <a:schemeClr val="accent4"/>
          </a:solidFill>
        </p:spPr>
        <p:txBody>
          <a:bodyPr anchorCtr="0" anchor="ctr" bIns="91425" lIns="91425" spcFirstLastPara="1" rIns="91425" wrap="square" tIns="91425">
            <a:normAutofit/>
          </a:bodyPr>
          <a:lstStyle/>
          <a:p>
            <a:pPr indent="0" lvl="0" marL="0" rtl="0" algn="ctr">
              <a:spcBef>
                <a:spcPts val="0"/>
              </a:spcBef>
              <a:spcAft>
                <a:spcPts val="0"/>
              </a:spcAft>
              <a:buNone/>
            </a:pPr>
            <a:r>
              <a:rPr b="1" lang="en" sz="3500"/>
              <a:t>Expansion activities</a:t>
            </a:r>
            <a:endParaRPr b="1" sz="3500"/>
          </a:p>
        </p:txBody>
      </p:sp>
      <p:pic>
        <p:nvPicPr>
          <p:cNvPr id="71" name="Google Shape;71;p15"/>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72" name="Google Shape;72;p15"/>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sz="2000">
              <a:solidFill>
                <a:schemeClr val="dk1"/>
              </a:solidFill>
            </a:endParaRPr>
          </a:p>
          <a:p>
            <a:pPr indent="0" lvl="0" marL="2286000" rtl="0" algn="l">
              <a:spcBef>
                <a:spcPts val="1200"/>
              </a:spcBef>
              <a:spcAft>
                <a:spcPts val="0"/>
              </a:spcAft>
              <a:buNone/>
            </a:pPr>
            <a:r>
              <a:t/>
            </a:r>
            <a:endParaRPr sz="2000">
              <a:solidFill>
                <a:schemeClr val="dk1"/>
              </a:solidFill>
            </a:endParaRPr>
          </a:p>
          <a:p>
            <a:pPr indent="-355600" lvl="0" marL="2286000" rtl="0" algn="l">
              <a:spcBef>
                <a:spcPts val="1200"/>
              </a:spcBef>
              <a:spcAft>
                <a:spcPts val="0"/>
              </a:spcAft>
              <a:buClr>
                <a:schemeClr val="dk1"/>
              </a:buClr>
              <a:buSzPts val="2000"/>
              <a:buAutoNum type="arabicPeriod"/>
            </a:pPr>
            <a:r>
              <a:rPr lang="en" sz="2000">
                <a:solidFill>
                  <a:schemeClr val="dk1"/>
                </a:solidFill>
              </a:rPr>
              <a:t>Discussion: Ishita’s Story</a:t>
            </a:r>
            <a:endParaRPr sz="2000">
              <a:solidFill>
                <a:schemeClr val="dk1"/>
              </a:solidFill>
            </a:endParaRPr>
          </a:p>
          <a:p>
            <a:pPr indent="-355600" lvl="0" marL="2286000" rtl="0" algn="l">
              <a:spcBef>
                <a:spcPts val="0"/>
              </a:spcBef>
              <a:spcAft>
                <a:spcPts val="0"/>
              </a:spcAft>
              <a:buClr>
                <a:schemeClr val="dk1"/>
              </a:buClr>
              <a:buSzPts val="2000"/>
              <a:buAutoNum type="arabicPeriod"/>
            </a:pPr>
            <a:r>
              <a:rPr lang="en" sz="2000">
                <a:solidFill>
                  <a:schemeClr val="dk1"/>
                </a:solidFill>
              </a:rPr>
              <a:t>Discussion: Daniel’s Story</a:t>
            </a:r>
            <a:endParaRPr sz="2000">
              <a:solidFill>
                <a:schemeClr val="dk1"/>
              </a:solidFill>
            </a:endParaRPr>
          </a:p>
          <a:p>
            <a:pPr indent="-355600" lvl="0" marL="2286000" rtl="0" algn="l">
              <a:spcBef>
                <a:spcPts val="0"/>
              </a:spcBef>
              <a:spcAft>
                <a:spcPts val="0"/>
              </a:spcAft>
              <a:buClr>
                <a:schemeClr val="dk1"/>
              </a:buClr>
              <a:buSzPts val="2000"/>
              <a:buAutoNum type="arabicPeriod"/>
            </a:pPr>
            <a:r>
              <a:rPr lang="en" sz="2000">
                <a:solidFill>
                  <a:schemeClr val="dk1"/>
                </a:solidFill>
              </a:rPr>
              <a:t>Brainstorm: Emre’s wisdom</a:t>
            </a:r>
            <a:endParaRPr sz="2000">
              <a:solidFill>
                <a:schemeClr val="dk1"/>
              </a:solidFill>
            </a:endParaRPr>
          </a:p>
        </p:txBody>
      </p:sp>
      <p:pic>
        <p:nvPicPr>
          <p:cNvPr id="78" name="Google Shape;78;p16"/>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79" name="Google Shape;79;p16"/>
          <p:cNvPicPr preferRelativeResize="0"/>
          <p:nvPr/>
        </p:nvPicPr>
        <p:blipFill>
          <a:blip r:embed="rId4">
            <a:alphaModFix/>
          </a:blip>
          <a:stretch>
            <a:fillRect/>
          </a:stretch>
        </p:blipFill>
        <p:spPr>
          <a:xfrm>
            <a:off x="8105275" y="4332020"/>
            <a:ext cx="954325" cy="811480"/>
          </a:xfrm>
          <a:prstGeom prst="rect">
            <a:avLst/>
          </a:prstGeom>
          <a:noFill/>
          <a:ln>
            <a:noFill/>
          </a:ln>
        </p:spPr>
      </p:pic>
      <p:sp>
        <p:nvSpPr>
          <p:cNvPr id="80" name="Google Shape;80;p16"/>
          <p:cNvSpPr txBox="1"/>
          <p:nvPr>
            <p:ph type="title"/>
          </p:nvPr>
        </p:nvSpPr>
        <p:spPr>
          <a:xfrm>
            <a:off x="311850" y="445025"/>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Expansion activities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7"/>
          <p:cNvSpPr txBox="1"/>
          <p:nvPr>
            <p:ph type="title"/>
          </p:nvPr>
        </p:nvSpPr>
        <p:spPr>
          <a:xfrm>
            <a:off x="311850" y="445025"/>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Discussion: Ishita’s Story . . . </a:t>
            </a:r>
            <a:endParaRPr/>
          </a:p>
        </p:txBody>
      </p:sp>
      <p:sp>
        <p:nvSpPr>
          <p:cNvPr id="86" name="Google Shape;86;p17"/>
          <p:cNvSpPr txBox="1"/>
          <p:nvPr>
            <p:ph idx="1" type="body"/>
          </p:nvPr>
        </p:nvSpPr>
        <p:spPr>
          <a:xfrm>
            <a:off x="311700" y="1152475"/>
            <a:ext cx="8520600" cy="3776700"/>
          </a:xfrm>
          <a:prstGeom prst="rect">
            <a:avLst/>
          </a:prstGeom>
        </p:spPr>
        <p:txBody>
          <a:bodyPr anchorCtr="0" anchor="t" bIns="91425" lIns="91425" spcFirstLastPara="1" rIns="91425" wrap="square" tIns="91425">
            <a:normAutofit fontScale="70000" lnSpcReduction="20000"/>
          </a:bodyPr>
          <a:lstStyle/>
          <a:p>
            <a:pPr indent="0" lvl="0" marL="0" rtl="0" algn="ctr">
              <a:spcBef>
                <a:spcPts val="0"/>
              </a:spcBef>
              <a:spcAft>
                <a:spcPts val="0"/>
              </a:spcAft>
              <a:buNone/>
            </a:pPr>
            <a:r>
              <a:rPr b="1" lang="en" sz="2042">
                <a:solidFill>
                  <a:schemeClr val="dk1"/>
                </a:solidFill>
              </a:rPr>
              <a:t>Listen to or read Ishita’s story again . . . </a:t>
            </a:r>
            <a:endParaRPr b="1" sz="2042">
              <a:solidFill>
                <a:schemeClr val="dk1"/>
              </a:solidFill>
            </a:endParaRPr>
          </a:p>
          <a:p>
            <a:pPr indent="0" lvl="0" marL="0" rtl="0" algn="l">
              <a:spcBef>
                <a:spcPts val="0"/>
              </a:spcBef>
              <a:spcAft>
                <a:spcPts val="0"/>
              </a:spcAft>
              <a:buNone/>
            </a:pPr>
            <a:r>
              <a:t/>
            </a:r>
            <a:endParaRPr sz="1900">
              <a:solidFill>
                <a:schemeClr val="dk1"/>
              </a:solidFill>
            </a:endParaRPr>
          </a:p>
          <a:p>
            <a:pPr indent="0" lvl="0" marL="0" rtl="0" algn="l">
              <a:spcBef>
                <a:spcPts val="0"/>
              </a:spcBef>
              <a:spcAft>
                <a:spcPts val="0"/>
              </a:spcAft>
              <a:buNone/>
            </a:pPr>
            <a:r>
              <a:rPr lang="en" sz="1689">
                <a:solidFill>
                  <a:schemeClr val="dk1"/>
                </a:solidFill>
              </a:rPr>
              <a:t>I was seven years old playing in the schoolyard with my friends. When I first heard it exclaimed that my family was from a certain caste. It caught me off guard. I had never heard it discussed at home. Why did others put me in a category that I didn't even know existed? It was deeply disturbing. I was angry. When I got home from school, my father was in the kitchen, cooking. I blurted out what my schoolmates had said. I looked straight into his eyes. “Is that true?”He paused, turned off the stove, took me to the living room, sat down with me. “Are you any different than you were this morning?” </a:t>
            </a:r>
            <a:endParaRPr sz="1689">
              <a:solidFill>
                <a:schemeClr val="dk1"/>
              </a:solidFill>
            </a:endParaRPr>
          </a:p>
          <a:p>
            <a:pPr indent="0" lvl="0" marL="0" rtl="0" algn="l">
              <a:spcBef>
                <a:spcPts val="0"/>
              </a:spcBef>
              <a:spcAft>
                <a:spcPts val="0"/>
              </a:spcAft>
              <a:buNone/>
            </a:pPr>
            <a:r>
              <a:rPr lang="en" sz="1689">
                <a:solidFill>
                  <a:schemeClr val="dk1"/>
                </a:solidFill>
              </a:rPr>
              <a:t>“No”, I said. </a:t>
            </a:r>
            <a:endParaRPr sz="1689">
              <a:solidFill>
                <a:schemeClr val="dk1"/>
              </a:solidFill>
            </a:endParaRPr>
          </a:p>
          <a:p>
            <a:pPr indent="0" lvl="0" marL="0" rtl="0" algn="l">
              <a:spcBef>
                <a:spcPts val="0"/>
              </a:spcBef>
              <a:spcAft>
                <a:spcPts val="0"/>
              </a:spcAft>
              <a:buNone/>
            </a:pPr>
            <a:r>
              <a:rPr lang="en" sz="1689">
                <a:solidFill>
                  <a:schemeClr val="dk1"/>
                </a:solidFill>
              </a:rPr>
              <a:t>“Did the words your friends use change you?” </a:t>
            </a:r>
            <a:endParaRPr sz="1689">
              <a:solidFill>
                <a:schemeClr val="dk1"/>
              </a:solidFill>
            </a:endParaRPr>
          </a:p>
          <a:p>
            <a:pPr indent="0" lvl="0" marL="0" rtl="0" algn="l">
              <a:spcBef>
                <a:spcPts val="0"/>
              </a:spcBef>
              <a:spcAft>
                <a:spcPts val="0"/>
              </a:spcAft>
              <a:buNone/>
            </a:pPr>
            <a:r>
              <a:rPr lang="en" sz="1689">
                <a:solidFill>
                  <a:schemeClr val="dk1"/>
                </a:solidFill>
              </a:rPr>
              <a:t>“No.” </a:t>
            </a:r>
            <a:endParaRPr sz="1689">
              <a:solidFill>
                <a:schemeClr val="dk1"/>
              </a:solidFill>
            </a:endParaRPr>
          </a:p>
          <a:p>
            <a:pPr indent="0" lvl="0" marL="0" rtl="0" algn="l">
              <a:spcBef>
                <a:spcPts val="0"/>
              </a:spcBef>
              <a:spcAft>
                <a:spcPts val="0"/>
              </a:spcAft>
              <a:buNone/>
            </a:pPr>
            <a:r>
              <a:rPr lang="en" sz="1689">
                <a:solidFill>
                  <a:schemeClr val="dk1"/>
                </a:solidFill>
              </a:rPr>
              <a:t>“So, you see”, he said looking into my eyes, “these words that people use to talk about you, they have nothing to do with who you are.” </a:t>
            </a:r>
            <a:endParaRPr sz="1689">
              <a:solidFill>
                <a:schemeClr val="dk1"/>
              </a:solidFill>
            </a:endParaRPr>
          </a:p>
          <a:p>
            <a:pPr indent="0" lvl="0" marL="0" rtl="0" algn="l">
              <a:spcBef>
                <a:spcPts val="0"/>
              </a:spcBef>
              <a:spcAft>
                <a:spcPts val="0"/>
              </a:spcAft>
              <a:buNone/>
            </a:pPr>
            <a:r>
              <a:rPr lang="en" sz="1689">
                <a:solidFill>
                  <a:schemeClr val="dk1"/>
                </a:solidFill>
              </a:rPr>
              <a:t>I now know that my father sought to inoculate me in some small way from a toxic process of othering. Once you have been labeled, you cannot unknow the category that people put you in. You cannot change the attitudes that go along with it. And yet my father was telling me that I was not the label. Yes, the label was a reality of the society that we lived in, but he did not attach any value to it. Instead, he drew my attention to my relationships with those I love, my experiences in the world, the friends who had labeled me in this way. My father an educator with every bone in his body, taught an important lesson that day. I learned to ignore the label, to pause, to pay attention, to look for more than one side to a story. And that when we do, we see a situation, we see a human being. </a:t>
            </a:r>
            <a:r>
              <a:rPr lang="en" sz="1550">
                <a:solidFill>
                  <a:schemeClr val="dk1"/>
                </a:solidFill>
              </a:rPr>
              <a:t>(27:52-29:30)</a:t>
            </a:r>
            <a:endParaRPr sz="1550">
              <a:solidFill>
                <a:schemeClr val="dk1"/>
              </a:solidFill>
            </a:endParaRPr>
          </a:p>
          <a:p>
            <a:pPr indent="0" lvl="0" marL="0" rtl="0" algn="l">
              <a:spcBef>
                <a:spcPts val="0"/>
              </a:spcBef>
              <a:spcAft>
                <a:spcPts val="0"/>
              </a:spcAft>
              <a:buNone/>
            </a:pPr>
            <a:r>
              <a:t/>
            </a:r>
            <a:endParaRPr sz="1689">
              <a:solidFill>
                <a:schemeClr val="dk1"/>
              </a:solidFill>
            </a:endParaRPr>
          </a:p>
        </p:txBody>
      </p:sp>
      <p:pic>
        <p:nvPicPr>
          <p:cNvPr id="87" name="Google Shape;87;p17"/>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88" name="Google Shape;88;p17"/>
          <p:cNvPicPr preferRelativeResize="0"/>
          <p:nvPr/>
        </p:nvPicPr>
        <p:blipFill>
          <a:blip r:embed="rId4">
            <a:alphaModFix/>
          </a:blip>
          <a:stretch>
            <a:fillRect/>
          </a:stretch>
        </p:blipFill>
        <p:spPr>
          <a:xfrm>
            <a:off x="8194325" y="4407750"/>
            <a:ext cx="865275" cy="7357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lnSpcReduction="10000"/>
          </a:bodyPr>
          <a:lstStyle/>
          <a:p>
            <a:pPr indent="0" lvl="0" marL="0" rtl="0" algn="l">
              <a:spcBef>
                <a:spcPts val="0"/>
              </a:spcBef>
              <a:spcAft>
                <a:spcPts val="0"/>
              </a:spcAft>
              <a:buNone/>
            </a:pPr>
            <a:r>
              <a:rPr lang="en" sz="1900">
                <a:solidFill>
                  <a:schemeClr val="dk1"/>
                </a:solidFill>
              </a:rPr>
              <a:t>Discussion: In the episode Joseph says that Ishita was feeling defensive and her father helped her feel secure. Going beyond ethnocentrism requires that we don’t feel threatened. </a:t>
            </a:r>
            <a:endParaRPr sz="2200">
              <a:solidFill>
                <a:schemeClr val="dk1"/>
              </a:solidFill>
            </a:endParaRPr>
          </a:p>
          <a:p>
            <a:pPr indent="0" lvl="0" marL="0" rtl="0" algn="l">
              <a:spcBef>
                <a:spcPts val="0"/>
              </a:spcBef>
              <a:spcAft>
                <a:spcPts val="0"/>
              </a:spcAft>
              <a:buNone/>
            </a:pPr>
            <a:r>
              <a:t/>
            </a:r>
            <a:endParaRPr sz="2200">
              <a:solidFill>
                <a:schemeClr val="dk1"/>
              </a:solidFill>
            </a:endParaRPr>
          </a:p>
          <a:p>
            <a:pPr indent="-357822" lvl="0" marL="457200" rtl="0" algn="l">
              <a:spcBef>
                <a:spcPts val="0"/>
              </a:spcBef>
              <a:spcAft>
                <a:spcPts val="0"/>
              </a:spcAft>
              <a:buClr>
                <a:schemeClr val="dk1"/>
              </a:buClr>
              <a:buSzPct val="100000"/>
              <a:buAutoNum type="arabicPeriod"/>
            </a:pPr>
            <a:r>
              <a:rPr lang="en" sz="2200">
                <a:solidFill>
                  <a:schemeClr val="dk1"/>
                </a:solidFill>
              </a:rPr>
              <a:t>How did Ishita’s father help her feel secure? How did Ishita respond?</a:t>
            </a:r>
            <a:endParaRPr sz="2200">
              <a:solidFill>
                <a:schemeClr val="dk1"/>
              </a:solidFill>
            </a:endParaRPr>
          </a:p>
          <a:p>
            <a:pPr indent="-357822" lvl="0" marL="457200" rtl="0" algn="l">
              <a:spcBef>
                <a:spcPts val="0"/>
              </a:spcBef>
              <a:spcAft>
                <a:spcPts val="0"/>
              </a:spcAft>
              <a:buClr>
                <a:schemeClr val="dk1"/>
              </a:buClr>
              <a:buSzPct val="100000"/>
              <a:buAutoNum type="arabicPeriod"/>
            </a:pPr>
            <a:r>
              <a:rPr lang="en" sz="2200">
                <a:solidFill>
                  <a:schemeClr val="dk1"/>
                </a:solidFill>
              </a:rPr>
              <a:t>Have you ever felt defensive because other people judged you? How did you react?</a:t>
            </a:r>
            <a:endParaRPr sz="2200">
              <a:solidFill>
                <a:schemeClr val="dk1"/>
              </a:solidFill>
            </a:endParaRPr>
          </a:p>
          <a:p>
            <a:pPr indent="-357822" lvl="0" marL="457200" rtl="0" algn="l">
              <a:spcBef>
                <a:spcPts val="0"/>
              </a:spcBef>
              <a:spcAft>
                <a:spcPts val="0"/>
              </a:spcAft>
              <a:buClr>
                <a:schemeClr val="dk1"/>
              </a:buClr>
              <a:buSzPct val="100000"/>
              <a:buAutoNum type="arabicPeriod"/>
            </a:pPr>
            <a:r>
              <a:rPr lang="en" sz="2200">
                <a:solidFill>
                  <a:schemeClr val="dk1"/>
                </a:solidFill>
              </a:rPr>
              <a:t>What advice do you have for someone in a situation like Ishita’s?</a:t>
            </a:r>
            <a:endParaRPr sz="2200">
              <a:solidFill>
                <a:schemeClr val="dk1"/>
              </a:solidFill>
            </a:endParaRPr>
          </a:p>
          <a:p>
            <a:pPr indent="0" lvl="0" marL="0" rtl="0" algn="l">
              <a:spcBef>
                <a:spcPts val="0"/>
              </a:spcBef>
              <a:spcAft>
                <a:spcPts val="0"/>
              </a:spcAft>
              <a:buNone/>
            </a:pPr>
            <a:r>
              <a:t/>
            </a:r>
            <a:endParaRPr sz="2200">
              <a:solidFill>
                <a:schemeClr val="dk1"/>
              </a:solidFill>
            </a:endParaRPr>
          </a:p>
          <a:p>
            <a:pPr indent="0" lvl="0" marL="0" rtl="0" algn="l">
              <a:spcBef>
                <a:spcPts val="0"/>
              </a:spcBef>
              <a:spcAft>
                <a:spcPts val="1200"/>
              </a:spcAft>
              <a:buNone/>
            </a:pPr>
            <a:r>
              <a:t/>
            </a:r>
            <a:endParaRPr/>
          </a:p>
        </p:txBody>
      </p:sp>
      <p:pic>
        <p:nvPicPr>
          <p:cNvPr id="94" name="Google Shape;94;p18"/>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95" name="Google Shape;95;p18"/>
          <p:cNvPicPr preferRelativeResize="0"/>
          <p:nvPr/>
        </p:nvPicPr>
        <p:blipFill>
          <a:blip r:embed="rId4">
            <a:alphaModFix/>
          </a:blip>
          <a:stretch>
            <a:fillRect/>
          </a:stretch>
        </p:blipFill>
        <p:spPr>
          <a:xfrm>
            <a:off x="8105275" y="4332020"/>
            <a:ext cx="954325" cy="811480"/>
          </a:xfrm>
          <a:prstGeom prst="rect">
            <a:avLst/>
          </a:prstGeom>
          <a:noFill/>
          <a:ln>
            <a:noFill/>
          </a:ln>
        </p:spPr>
      </p:pic>
      <p:sp>
        <p:nvSpPr>
          <p:cNvPr id="96" name="Google Shape;96;p18"/>
          <p:cNvSpPr txBox="1"/>
          <p:nvPr>
            <p:ph type="title"/>
          </p:nvPr>
        </p:nvSpPr>
        <p:spPr>
          <a:xfrm>
            <a:off x="311850" y="445025"/>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Discussion: Ishita’s Story . . .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9"/>
          <p:cNvSpPr txBox="1"/>
          <p:nvPr>
            <p:ph type="title"/>
          </p:nvPr>
        </p:nvSpPr>
        <p:spPr>
          <a:xfrm>
            <a:off x="311850" y="445025"/>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Discussion: Daniel’s Story . . . </a:t>
            </a:r>
            <a:endParaRPr/>
          </a:p>
        </p:txBody>
      </p:sp>
      <p:sp>
        <p:nvSpPr>
          <p:cNvPr id="102" name="Google Shape;102;p19"/>
          <p:cNvSpPr txBox="1"/>
          <p:nvPr>
            <p:ph idx="1" type="body"/>
          </p:nvPr>
        </p:nvSpPr>
        <p:spPr>
          <a:xfrm>
            <a:off x="311700" y="1152475"/>
            <a:ext cx="8520600" cy="3776700"/>
          </a:xfrm>
          <a:prstGeom prst="rect">
            <a:avLst/>
          </a:prstGeom>
        </p:spPr>
        <p:txBody>
          <a:bodyPr anchorCtr="0" anchor="t" bIns="91425" lIns="91425" spcFirstLastPara="1" rIns="91425" wrap="square" tIns="91425">
            <a:normAutofit lnSpcReduction="20000"/>
          </a:bodyPr>
          <a:lstStyle/>
          <a:p>
            <a:pPr indent="0" lvl="0" marL="0" rtl="0" algn="ctr">
              <a:spcBef>
                <a:spcPts val="0"/>
              </a:spcBef>
              <a:spcAft>
                <a:spcPts val="0"/>
              </a:spcAft>
              <a:buNone/>
            </a:pPr>
            <a:r>
              <a:rPr b="1" lang="en" sz="1942">
                <a:solidFill>
                  <a:schemeClr val="dk1"/>
                </a:solidFill>
              </a:rPr>
              <a:t>Listen to or read Daniel’s story again . . . </a:t>
            </a:r>
            <a:endParaRPr b="1" sz="1942">
              <a:solidFill>
                <a:schemeClr val="dk1"/>
              </a:solidFill>
            </a:endParaRPr>
          </a:p>
          <a:p>
            <a:pPr indent="0" lvl="0" marL="0" rtl="0" algn="l">
              <a:spcBef>
                <a:spcPts val="0"/>
              </a:spcBef>
              <a:spcAft>
                <a:spcPts val="0"/>
              </a:spcAft>
              <a:buNone/>
            </a:pPr>
            <a:r>
              <a:t/>
            </a:r>
            <a:endParaRPr sz="1900">
              <a:solidFill>
                <a:schemeClr val="dk1"/>
              </a:solidFill>
            </a:endParaRPr>
          </a:p>
          <a:p>
            <a:pPr indent="0" lvl="0" marL="0" rtl="0" algn="l">
              <a:spcBef>
                <a:spcPts val="0"/>
              </a:spcBef>
              <a:spcAft>
                <a:spcPts val="0"/>
              </a:spcAft>
              <a:buNone/>
            </a:pPr>
            <a:r>
              <a:rPr lang="en" sz="1689">
                <a:solidFill>
                  <a:schemeClr val="dk1"/>
                </a:solidFill>
              </a:rPr>
              <a:t>My first “exotic” experience was as a student in China and later in Japan and in India. I remember developing a feeling of solidarity and even belonging to those countries. I remember feeling sad and touched when something bad happened to them on the political, social, or economic level. I guess that to some extent. I started to feel part of the bigger group, as if somehow my loyalty had shifted to my host country. More recently, since I've been learning Turkish, I react defensively when somebody makes a negative comment about Turkey. And this is not just an intellectual exercise. Learning a foreign language is a big investment. It expands our identity, it expands our cultural self. It requires somehow letting go our own mental and grammatical structure and it creates a distance from the original ingroup. This is a subtle shift, but I have felt it very clearly.</a:t>
            </a:r>
            <a:endParaRPr sz="1689">
              <a:solidFill>
                <a:schemeClr val="dk1"/>
              </a:solidFill>
            </a:endParaRPr>
          </a:p>
          <a:p>
            <a:pPr indent="0" lvl="0" marL="0" rtl="0" algn="l">
              <a:spcBef>
                <a:spcPts val="0"/>
              </a:spcBef>
              <a:spcAft>
                <a:spcPts val="0"/>
              </a:spcAft>
              <a:buNone/>
            </a:pPr>
            <a:r>
              <a:rPr lang="en" sz="1689">
                <a:solidFill>
                  <a:schemeClr val="dk1"/>
                </a:solidFill>
              </a:rPr>
              <a:t>(32:00-33:34)</a:t>
            </a:r>
            <a:endParaRPr sz="1689">
              <a:solidFill>
                <a:schemeClr val="dk1"/>
              </a:solidFill>
            </a:endParaRPr>
          </a:p>
          <a:p>
            <a:pPr indent="0" lvl="0" marL="0" rtl="0" algn="l">
              <a:spcBef>
                <a:spcPts val="0"/>
              </a:spcBef>
              <a:spcAft>
                <a:spcPts val="0"/>
              </a:spcAft>
              <a:buNone/>
            </a:pPr>
            <a:r>
              <a:t/>
            </a:r>
            <a:endParaRPr sz="1689">
              <a:solidFill>
                <a:schemeClr val="dk1"/>
              </a:solidFill>
            </a:endParaRPr>
          </a:p>
        </p:txBody>
      </p:sp>
      <p:pic>
        <p:nvPicPr>
          <p:cNvPr id="103" name="Google Shape;103;p19"/>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104" name="Google Shape;104;p19"/>
          <p:cNvPicPr preferRelativeResize="0"/>
          <p:nvPr/>
        </p:nvPicPr>
        <p:blipFill>
          <a:blip r:embed="rId4">
            <a:alphaModFix/>
          </a:blip>
          <a:stretch>
            <a:fillRect/>
          </a:stretch>
        </p:blipFill>
        <p:spPr>
          <a:xfrm>
            <a:off x="8327000" y="4520575"/>
            <a:ext cx="732600" cy="6229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0"/>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900">
                <a:solidFill>
                  <a:schemeClr val="dk1"/>
                </a:solidFill>
              </a:rPr>
              <a:t>Discussion: Daniel talks about his “exotic” experience in China. In the episode, Joseph says that investing ourselves in a foreign </a:t>
            </a:r>
            <a:r>
              <a:rPr lang="en" sz="1900">
                <a:solidFill>
                  <a:schemeClr val="dk1"/>
                </a:solidFill>
              </a:rPr>
              <a:t>experience (for example, learning a foreign language) helps us go beyond ethnocentrism.</a:t>
            </a:r>
            <a:endParaRPr sz="1900">
              <a:solidFill>
                <a:schemeClr val="dk1"/>
              </a:solidFill>
            </a:endParaRPr>
          </a:p>
          <a:p>
            <a:pPr indent="0" lvl="0" marL="0" rtl="0" algn="l">
              <a:spcBef>
                <a:spcPts val="0"/>
              </a:spcBef>
              <a:spcAft>
                <a:spcPts val="0"/>
              </a:spcAft>
              <a:buNone/>
            </a:pPr>
            <a:r>
              <a:t/>
            </a:r>
            <a:endParaRPr sz="1900">
              <a:solidFill>
                <a:schemeClr val="dk1"/>
              </a:solidFill>
            </a:endParaRPr>
          </a:p>
          <a:p>
            <a:pPr indent="-349250" lvl="0" marL="457200" rtl="0" algn="l">
              <a:spcBef>
                <a:spcPts val="0"/>
              </a:spcBef>
              <a:spcAft>
                <a:spcPts val="0"/>
              </a:spcAft>
              <a:buClr>
                <a:schemeClr val="dk1"/>
              </a:buClr>
              <a:buSzPts val="1900"/>
              <a:buAutoNum type="arabicPeriod"/>
            </a:pPr>
            <a:r>
              <a:rPr lang="en" sz="1900">
                <a:solidFill>
                  <a:schemeClr val="dk1"/>
                </a:solidFill>
              </a:rPr>
              <a:t>What experiences have helped you expand your sense of self?</a:t>
            </a:r>
            <a:endParaRPr sz="1900">
              <a:solidFill>
                <a:schemeClr val="dk1"/>
              </a:solidFill>
            </a:endParaRPr>
          </a:p>
          <a:p>
            <a:pPr indent="-349250" lvl="0" marL="457200" rtl="0" algn="l">
              <a:spcBef>
                <a:spcPts val="0"/>
              </a:spcBef>
              <a:spcAft>
                <a:spcPts val="0"/>
              </a:spcAft>
              <a:buClr>
                <a:schemeClr val="dk1"/>
              </a:buClr>
              <a:buSzPts val="1900"/>
              <a:buAutoNum type="arabicPeriod"/>
            </a:pPr>
            <a:r>
              <a:rPr lang="en" sz="1900">
                <a:solidFill>
                  <a:schemeClr val="dk1"/>
                </a:solidFill>
              </a:rPr>
              <a:t>How can foreign language learning helps us go beyond ethnocentrism?</a:t>
            </a:r>
            <a:endParaRPr sz="1900">
              <a:solidFill>
                <a:schemeClr val="dk1"/>
              </a:solidFill>
            </a:endParaRPr>
          </a:p>
          <a:p>
            <a:pPr indent="-349250" lvl="0" marL="457200" rtl="0" algn="l">
              <a:spcBef>
                <a:spcPts val="0"/>
              </a:spcBef>
              <a:spcAft>
                <a:spcPts val="0"/>
              </a:spcAft>
              <a:buClr>
                <a:schemeClr val="dk1"/>
              </a:buClr>
              <a:buSzPts val="1900"/>
              <a:buAutoNum type="arabicPeriod"/>
            </a:pPr>
            <a:r>
              <a:rPr lang="en" sz="1900">
                <a:solidFill>
                  <a:schemeClr val="dk1"/>
                </a:solidFill>
              </a:rPr>
              <a:t>What “exotic” experiences would you like to try? Why?  </a:t>
            </a:r>
            <a:endParaRPr sz="2200">
              <a:solidFill>
                <a:schemeClr val="dk1"/>
              </a:solidFill>
            </a:endParaRPr>
          </a:p>
          <a:p>
            <a:pPr indent="0" lvl="0" marL="0" rtl="0" algn="l">
              <a:spcBef>
                <a:spcPts val="0"/>
              </a:spcBef>
              <a:spcAft>
                <a:spcPts val="1200"/>
              </a:spcAft>
              <a:buNone/>
            </a:pPr>
            <a:r>
              <a:t/>
            </a:r>
            <a:endParaRPr/>
          </a:p>
        </p:txBody>
      </p:sp>
      <p:pic>
        <p:nvPicPr>
          <p:cNvPr id="110" name="Google Shape;110;p20"/>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111" name="Google Shape;111;p20"/>
          <p:cNvPicPr preferRelativeResize="0"/>
          <p:nvPr/>
        </p:nvPicPr>
        <p:blipFill>
          <a:blip r:embed="rId4">
            <a:alphaModFix/>
          </a:blip>
          <a:stretch>
            <a:fillRect/>
          </a:stretch>
        </p:blipFill>
        <p:spPr>
          <a:xfrm>
            <a:off x="8105275" y="4332020"/>
            <a:ext cx="954325" cy="811480"/>
          </a:xfrm>
          <a:prstGeom prst="rect">
            <a:avLst/>
          </a:prstGeom>
          <a:noFill/>
          <a:ln>
            <a:noFill/>
          </a:ln>
        </p:spPr>
      </p:pic>
      <p:sp>
        <p:nvSpPr>
          <p:cNvPr id="112" name="Google Shape;112;p20"/>
          <p:cNvSpPr txBox="1"/>
          <p:nvPr>
            <p:ph type="title"/>
          </p:nvPr>
        </p:nvSpPr>
        <p:spPr>
          <a:xfrm>
            <a:off x="311850" y="445025"/>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Discussion: Daniel’s Story . . .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sz="1900">
                <a:solidFill>
                  <a:schemeClr val="dk1"/>
                </a:solidFill>
              </a:rPr>
              <a:t>In the episode Emre talks about how we can reduce ethnocentrism. He says:</a:t>
            </a:r>
            <a:endParaRPr sz="1900">
              <a:solidFill>
                <a:schemeClr val="dk1"/>
              </a:solidFill>
            </a:endParaRPr>
          </a:p>
          <a:p>
            <a:pPr indent="0" lvl="0" marL="0" rtl="0" algn="l">
              <a:spcBef>
                <a:spcPts val="0"/>
              </a:spcBef>
              <a:spcAft>
                <a:spcPts val="0"/>
              </a:spcAft>
              <a:buNone/>
            </a:pPr>
            <a:r>
              <a:t/>
            </a:r>
            <a:endParaRPr sz="1900">
              <a:solidFill>
                <a:schemeClr val="dk1"/>
              </a:solidFill>
            </a:endParaRPr>
          </a:p>
          <a:p>
            <a:pPr indent="0" lvl="0" marL="0" rtl="0" algn="ctr">
              <a:spcBef>
                <a:spcPts val="0"/>
              </a:spcBef>
              <a:spcAft>
                <a:spcPts val="0"/>
              </a:spcAft>
              <a:buNone/>
            </a:pPr>
            <a:r>
              <a:rPr i="1" lang="en" sz="1900">
                <a:solidFill>
                  <a:schemeClr val="dk1"/>
                </a:solidFill>
              </a:rPr>
              <a:t>W</a:t>
            </a:r>
            <a:r>
              <a:rPr i="1" lang="en" sz="1900">
                <a:solidFill>
                  <a:schemeClr val="dk1"/>
                </a:solidFill>
              </a:rPr>
              <a:t>hen we have positive experiences with cultural difference, </a:t>
            </a:r>
            <a:endParaRPr i="1" sz="1900">
              <a:solidFill>
                <a:schemeClr val="dk1"/>
              </a:solidFill>
            </a:endParaRPr>
          </a:p>
          <a:p>
            <a:pPr indent="0" lvl="0" marL="0" rtl="0" algn="ctr">
              <a:spcBef>
                <a:spcPts val="0"/>
              </a:spcBef>
              <a:spcAft>
                <a:spcPts val="0"/>
              </a:spcAft>
              <a:buNone/>
            </a:pPr>
            <a:r>
              <a:rPr i="1" lang="en" sz="1900">
                <a:solidFill>
                  <a:schemeClr val="dk1"/>
                </a:solidFill>
              </a:rPr>
              <a:t>we are more likely to accept that there are other normals that </a:t>
            </a:r>
            <a:endParaRPr i="1" sz="1900">
              <a:solidFill>
                <a:schemeClr val="dk1"/>
              </a:solidFill>
            </a:endParaRPr>
          </a:p>
          <a:p>
            <a:pPr indent="0" lvl="0" marL="0" rtl="0" algn="ctr">
              <a:spcBef>
                <a:spcPts val="0"/>
              </a:spcBef>
              <a:spcAft>
                <a:spcPts val="0"/>
              </a:spcAft>
              <a:buNone/>
            </a:pPr>
            <a:r>
              <a:rPr i="1" lang="en" sz="1900">
                <a:solidFill>
                  <a:schemeClr val="dk1"/>
                </a:solidFill>
              </a:rPr>
              <a:t>should be accepted and respected.</a:t>
            </a:r>
            <a:endParaRPr i="1" sz="1900">
              <a:solidFill>
                <a:schemeClr val="dk1"/>
              </a:solidFill>
            </a:endParaRPr>
          </a:p>
          <a:p>
            <a:pPr indent="0" lvl="0" marL="0" rtl="0" algn="ctr">
              <a:spcBef>
                <a:spcPts val="0"/>
              </a:spcBef>
              <a:spcAft>
                <a:spcPts val="0"/>
              </a:spcAft>
              <a:buNone/>
            </a:pPr>
            <a:r>
              <a:t/>
            </a:r>
            <a:endParaRPr i="1" sz="1900">
              <a:solidFill>
                <a:schemeClr val="dk1"/>
              </a:solidFill>
            </a:endParaRPr>
          </a:p>
          <a:p>
            <a:pPr indent="0" lvl="0" marL="0" rtl="0" algn="l">
              <a:spcBef>
                <a:spcPts val="0"/>
              </a:spcBef>
              <a:spcAft>
                <a:spcPts val="0"/>
              </a:spcAft>
              <a:buNone/>
            </a:pPr>
            <a:r>
              <a:rPr lang="en" sz="1900">
                <a:solidFill>
                  <a:schemeClr val="dk1"/>
                </a:solidFill>
              </a:rPr>
              <a:t>Brainstorm: What kinds of fun or educational activities could help people accept other cultures? (e.g. potluck, making dance routine together). Create a plan for an activity like this and share with others. </a:t>
            </a:r>
            <a:endParaRPr sz="1900">
              <a:solidFill>
                <a:schemeClr val="dk1"/>
              </a:solidFill>
            </a:endParaRPr>
          </a:p>
          <a:p>
            <a:pPr indent="0" lvl="0" marL="0" rtl="0" algn="l">
              <a:spcBef>
                <a:spcPts val="0"/>
              </a:spcBef>
              <a:spcAft>
                <a:spcPts val="1200"/>
              </a:spcAft>
              <a:buNone/>
            </a:pPr>
            <a:r>
              <a:t/>
            </a:r>
            <a:endParaRPr/>
          </a:p>
        </p:txBody>
      </p:sp>
      <p:pic>
        <p:nvPicPr>
          <p:cNvPr id="118" name="Google Shape;118;p21"/>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119" name="Google Shape;119;p21"/>
          <p:cNvPicPr preferRelativeResize="0"/>
          <p:nvPr/>
        </p:nvPicPr>
        <p:blipFill>
          <a:blip r:embed="rId4">
            <a:alphaModFix/>
          </a:blip>
          <a:stretch>
            <a:fillRect/>
          </a:stretch>
        </p:blipFill>
        <p:spPr>
          <a:xfrm>
            <a:off x="8105275" y="4332020"/>
            <a:ext cx="954325" cy="811480"/>
          </a:xfrm>
          <a:prstGeom prst="rect">
            <a:avLst/>
          </a:prstGeom>
          <a:noFill/>
          <a:ln>
            <a:noFill/>
          </a:ln>
        </p:spPr>
      </p:pic>
      <p:sp>
        <p:nvSpPr>
          <p:cNvPr id="120" name="Google Shape;120;p21"/>
          <p:cNvSpPr txBox="1"/>
          <p:nvPr>
            <p:ph type="title"/>
          </p:nvPr>
        </p:nvSpPr>
        <p:spPr>
          <a:xfrm>
            <a:off x="311850" y="445025"/>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Brainstorm: </a:t>
            </a:r>
            <a:r>
              <a:rPr lang="en"/>
              <a:t>Wisdom</a:t>
            </a:r>
            <a:r>
              <a:rPr lang="en"/>
              <a:t> from Emre . . .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