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303" r:id="rId3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jgwRO4eanwOGKUplbcuwgcBgFdM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574DEC-55AD-4093-9916-FF2B2C7DD8E1}" v="1" dt="2025-03-14T05:45:19.7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4"/>
    <p:restoredTop sz="85675"/>
  </p:normalViewPr>
  <p:slideViewPr>
    <p:cSldViewPr snapToGrid="0">
      <p:cViewPr varScale="1">
        <p:scale>
          <a:sx n="82" d="100"/>
          <a:sy n="82" d="100"/>
        </p:scale>
        <p:origin x="1522" y="28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53" Type="http://customschemas.google.com/relationships/presentationmetadata" Target="metadata"/><Relationship Id="rId58"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59" Type="http://schemas.microsoft.com/office/2015/10/relationships/revisionInfo" Target="revisionInfo.xml"/><Relationship Id="rId20" Type="http://schemas.openxmlformats.org/officeDocument/2006/relationships/slide" Target="slides/slide19.xml"/><Relationship Id="rId5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hita Ray" userId="78bc4f31c80a3e5e" providerId="LiveId" clId="{E3574DEC-55AD-4093-9916-FF2B2C7DD8E1}"/>
    <pc:docChg chg="custSel addSld delSld modSld sldOrd">
      <pc:chgData name="Ishita Ray" userId="78bc4f31c80a3e5e" providerId="LiveId" clId="{E3574DEC-55AD-4093-9916-FF2B2C7DD8E1}" dt="2025-03-14T05:45:57.470" v="63" actId="20577"/>
      <pc:docMkLst>
        <pc:docMk/>
      </pc:docMkLst>
      <pc:sldChg chg="modNotesTx">
        <pc:chgData name="Ishita Ray" userId="78bc4f31c80a3e5e" providerId="LiveId" clId="{E3574DEC-55AD-4093-9916-FF2B2C7DD8E1}" dt="2025-03-14T05:38:20.965" v="1" actId="20577"/>
        <pc:sldMkLst>
          <pc:docMk/>
          <pc:sldMk cId="0" sldId="277"/>
        </pc:sldMkLst>
      </pc:sldChg>
      <pc:sldChg chg="modSp mod">
        <pc:chgData name="Ishita Ray" userId="78bc4f31c80a3e5e" providerId="LiveId" clId="{E3574DEC-55AD-4093-9916-FF2B2C7DD8E1}" dt="2025-03-14T05:40:11.892" v="43" actId="242"/>
        <pc:sldMkLst>
          <pc:docMk/>
          <pc:sldMk cId="0" sldId="279"/>
        </pc:sldMkLst>
        <pc:spChg chg="mod">
          <ac:chgData name="Ishita Ray" userId="78bc4f31c80a3e5e" providerId="LiveId" clId="{E3574DEC-55AD-4093-9916-FF2B2C7DD8E1}" dt="2025-03-14T05:40:11.892" v="43" actId="242"/>
          <ac:spMkLst>
            <pc:docMk/>
            <pc:sldMk cId="0" sldId="279"/>
            <ac:spMk id="241" creationId="{00000000-0000-0000-0000-000000000000}"/>
          </ac:spMkLst>
        </pc:spChg>
      </pc:sldChg>
      <pc:sldChg chg="modNotesTx">
        <pc:chgData name="Ishita Ray" userId="78bc4f31c80a3e5e" providerId="LiveId" clId="{E3574DEC-55AD-4093-9916-FF2B2C7DD8E1}" dt="2025-03-14T05:38:41.466" v="3" actId="20577"/>
        <pc:sldMkLst>
          <pc:docMk/>
          <pc:sldMk cId="0" sldId="280"/>
        </pc:sldMkLst>
      </pc:sldChg>
      <pc:sldChg chg="modSp mod modNotesTx">
        <pc:chgData name="Ishita Ray" userId="78bc4f31c80a3e5e" providerId="LiveId" clId="{E3574DEC-55AD-4093-9916-FF2B2C7DD8E1}" dt="2025-03-14T05:39:42.345" v="41"/>
        <pc:sldMkLst>
          <pc:docMk/>
          <pc:sldMk cId="0" sldId="282"/>
        </pc:sldMkLst>
        <pc:spChg chg="mod">
          <ac:chgData name="Ishita Ray" userId="78bc4f31c80a3e5e" providerId="LiveId" clId="{E3574DEC-55AD-4093-9916-FF2B2C7DD8E1}" dt="2025-03-14T05:39:18.240" v="21" actId="20577"/>
          <ac:spMkLst>
            <pc:docMk/>
            <pc:sldMk cId="0" sldId="282"/>
            <ac:spMk id="265" creationId="{00000000-0000-0000-0000-000000000000}"/>
          </ac:spMkLst>
        </pc:spChg>
      </pc:sldChg>
      <pc:sldChg chg="modNotesTx">
        <pc:chgData name="Ishita Ray" userId="78bc4f31c80a3e5e" providerId="LiveId" clId="{E3574DEC-55AD-4093-9916-FF2B2C7DD8E1}" dt="2025-03-14T05:40:59.731" v="45" actId="20577"/>
        <pc:sldMkLst>
          <pc:docMk/>
          <pc:sldMk cId="0" sldId="290"/>
        </pc:sldMkLst>
      </pc:sldChg>
      <pc:sldChg chg="del">
        <pc:chgData name="Ishita Ray" userId="78bc4f31c80a3e5e" providerId="LiveId" clId="{E3574DEC-55AD-4093-9916-FF2B2C7DD8E1}" dt="2025-03-14T05:45:40.790" v="52" actId="47"/>
        <pc:sldMkLst>
          <pc:docMk/>
          <pc:sldMk cId="0" sldId="292"/>
        </pc:sldMkLst>
      </pc:sldChg>
      <pc:sldChg chg="modSp del mod">
        <pc:chgData name="Ishita Ray" userId="78bc4f31c80a3e5e" providerId="LiveId" clId="{E3574DEC-55AD-4093-9916-FF2B2C7DD8E1}" dt="2025-03-14T05:45:41.533" v="53" actId="47"/>
        <pc:sldMkLst>
          <pc:docMk/>
          <pc:sldMk cId="0" sldId="293"/>
        </pc:sldMkLst>
        <pc:spChg chg="mod">
          <ac:chgData name="Ishita Ray" userId="78bc4f31c80a3e5e" providerId="LiveId" clId="{E3574DEC-55AD-4093-9916-FF2B2C7DD8E1}" dt="2025-03-14T05:45:19.820" v="47" actId="27636"/>
          <ac:spMkLst>
            <pc:docMk/>
            <pc:sldMk cId="0" sldId="293"/>
            <ac:spMk id="352" creationId="{00000000-0000-0000-0000-000000000000}"/>
          </ac:spMkLst>
        </pc:spChg>
      </pc:sldChg>
      <pc:sldChg chg="del">
        <pc:chgData name="Ishita Ray" userId="78bc4f31c80a3e5e" providerId="LiveId" clId="{E3574DEC-55AD-4093-9916-FF2B2C7DD8E1}" dt="2025-03-14T05:45:42.354" v="54" actId="47"/>
        <pc:sldMkLst>
          <pc:docMk/>
          <pc:sldMk cId="0" sldId="294"/>
        </pc:sldMkLst>
      </pc:sldChg>
      <pc:sldChg chg="del">
        <pc:chgData name="Ishita Ray" userId="78bc4f31c80a3e5e" providerId="LiveId" clId="{E3574DEC-55AD-4093-9916-FF2B2C7DD8E1}" dt="2025-03-14T05:45:43.324" v="55" actId="47"/>
        <pc:sldMkLst>
          <pc:docMk/>
          <pc:sldMk cId="0" sldId="295"/>
        </pc:sldMkLst>
      </pc:sldChg>
      <pc:sldChg chg="del">
        <pc:chgData name="Ishita Ray" userId="78bc4f31c80a3e5e" providerId="LiveId" clId="{E3574DEC-55AD-4093-9916-FF2B2C7DD8E1}" dt="2025-03-14T05:45:44.298" v="56" actId="47"/>
        <pc:sldMkLst>
          <pc:docMk/>
          <pc:sldMk cId="0" sldId="296"/>
        </pc:sldMkLst>
      </pc:sldChg>
      <pc:sldChg chg="del">
        <pc:chgData name="Ishita Ray" userId="78bc4f31c80a3e5e" providerId="LiveId" clId="{E3574DEC-55AD-4093-9916-FF2B2C7DD8E1}" dt="2025-03-14T05:45:45.555" v="57" actId="47"/>
        <pc:sldMkLst>
          <pc:docMk/>
          <pc:sldMk cId="0" sldId="297"/>
        </pc:sldMkLst>
      </pc:sldChg>
      <pc:sldChg chg="del">
        <pc:chgData name="Ishita Ray" userId="78bc4f31c80a3e5e" providerId="LiveId" clId="{E3574DEC-55AD-4093-9916-FF2B2C7DD8E1}" dt="2025-03-14T05:45:46.799" v="58" actId="47"/>
        <pc:sldMkLst>
          <pc:docMk/>
          <pc:sldMk cId="0" sldId="298"/>
        </pc:sldMkLst>
      </pc:sldChg>
      <pc:sldChg chg="del">
        <pc:chgData name="Ishita Ray" userId="78bc4f31c80a3e5e" providerId="LiveId" clId="{E3574DEC-55AD-4093-9916-FF2B2C7DD8E1}" dt="2025-03-14T05:45:47.814" v="59" actId="47"/>
        <pc:sldMkLst>
          <pc:docMk/>
          <pc:sldMk cId="0" sldId="299"/>
        </pc:sldMkLst>
      </pc:sldChg>
      <pc:sldChg chg="del">
        <pc:chgData name="Ishita Ray" userId="78bc4f31c80a3e5e" providerId="LiveId" clId="{E3574DEC-55AD-4093-9916-FF2B2C7DD8E1}" dt="2025-03-14T05:45:48.771" v="60" actId="47"/>
        <pc:sldMkLst>
          <pc:docMk/>
          <pc:sldMk cId="0" sldId="300"/>
        </pc:sldMkLst>
      </pc:sldChg>
      <pc:sldChg chg="del">
        <pc:chgData name="Ishita Ray" userId="78bc4f31c80a3e5e" providerId="LiveId" clId="{E3574DEC-55AD-4093-9916-FF2B2C7DD8E1}" dt="2025-03-14T05:45:50.619" v="61" actId="47"/>
        <pc:sldMkLst>
          <pc:docMk/>
          <pc:sldMk cId="0" sldId="301"/>
        </pc:sldMkLst>
      </pc:sldChg>
      <pc:sldChg chg="del">
        <pc:chgData name="Ishita Ray" userId="78bc4f31c80a3e5e" providerId="LiveId" clId="{E3574DEC-55AD-4093-9916-FF2B2C7DD8E1}" dt="2025-03-14T05:45:51.788" v="62" actId="47"/>
        <pc:sldMkLst>
          <pc:docMk/>
          <pc:sldMk cId="0" sldId="302"/>
        </pc:sldMkLst>
      </pc:sldChg>
      <pc:sldChg chg="add ord modNotes modNotesTx">
        <pc:chgData name="Ishita Ray" userId="78bc4f31c80a3e5e" providerId="LiveId" clId="{E3574DEC-55AD-4093-9916-FF2B2C7DD8E1}" dt="2025-03-14T05:45:57.470" v="63" actId="20577"/>
        <pc:sldMkLst>
          <pc:docMk/>
          <pc:sldMk cId="2970297953" sldId="30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Use the podcast episode number and title.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solidFill>
                  <a:schemeClr val="dk1"/>
                </a:solidFill>
              </a:rPr>
              <a:t>Activate learner schema . . . .Visual(s) to introduce the topic and invite learners to talk… Can use an audio clip or story from the episode, or something related to learned experience. The goal is to get learners thinking about the theme that will be discussed.</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The module follows the flow of the podcast, with key ideas or insights for each of the three parts. “Key ideas” refers to the concepts that need to be understood or remembered, whereas “insights” refers to the deeper understanding of the ideas (e.g. how they relate to everyday life). Identifying the key ideas and key insights for each episode is an important step in creating the materials. It is recommended to identify 1 - 3 key ideas/ insights from each part.  In general, each part of the podcast has a main theme which can be understood by looking for the title of each part.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i="1">
                <a:solidFill>
                  <a:schemeClr val="dk1"/>
                </a:solidFill>
              </a:rPr>
              <a:t>Key idea (introducing a key idea from the episode). Often the key idea can be described or defined using a quote from the episode. </a:t>
            </a:r>
            <a:endParaRPr i="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TEACHING NOTES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accent3"/>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Look at the statement and the pictures and try to imagine different experiences of time.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Which picture do you connect / identify more with? Why?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a:solidFill>
                <a:schemeClr val="accent3"/>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i="1" dirty="0">
                <a:solidFill>
                  <a:schemeClr val="dk1"/>
                </a:solidFill>
              </a:rPr>
              <a:t>Exploring key ideas involves giving more information about the key idea in order to have a more complex/deeper understanding of the idea. These questions get learners to think about the ideas. Can use an audio clip or quote from the episode that elaborates on the key idea. The goal is to get learners thinking more deeply about the key idea.</a:t>
            </a:r>
            <a:endParaRPr i="1"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Correct answer: (b) You can show someone is important by sticking to schedules or by flexibility about schedules.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a:solidFill>
                <a:schemeClr val="accent3"/>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Correct answer: (c) The different ways in which people organize their behaviour using time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The module follows the flow of the podcast, with key ideas or insights for each of the three parts. “Key ideas” refers to the concepts that need to be understood or remembered, whereas “insights” refers to the deeper understanding of the ideas (e.g. how they relate to everyday life). Identifying the key ideas and key insights for each episode is an important step in creating the materials.  </a:t>
            </a:r>
            <a:r>
              <a:rPr lang="en">
                <a:solidFill>
                  <a:schemeClr val="dk1"/>
                </a:solidFill>
              </a:rPr>
              <a:t>It is recommended to identify 1 - 3 key ideas/ insights from each part. In general, each part of the podcast has a main theme which can be understood by looking for the title of each part. </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i="1" dirty="0">
                <a:solidFill>
                  <a:schemeClr val="dk1"/>
                </a:solidFill>
              </a:rPr>
              <a:t>Key idea (introducing a key idea from the episode). Often the key idea can be described or defined using a quote from the episode. </a:t>
            </a:r>
            <a:endParaRPr i="1"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Correct answer: (a) If people accomplish the maximum number of things in a given span of time.</a:t>
            </a:r>
            <a:endParaRPr>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i="1" dirty="0">
                <a:solidFill>
                  <a:schemeClr val="dk1"/>
                </a:solidFill>
              </a:rPr>
              <a:t>Exploring key ideas involves giving more information about the key idea in order to have a more complex/deeper understanding of the idea. These questions get learners to think about the ideas. Can use an audio clip or quote from the episode that elaborates on the key idea. The goal is to get learners thinking more deeply about the key idea.</a:t>
            </a:r>
            <a:endParaRPr i="1"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IN" dirty="0">
                <a:solidFill>
                  <a:schemeClr val="dk1"/>
                </a:solidFill>
              </a:rPr>
              <a:t>Correct answer: c) People value relationships over accomplishing one task at a time.</a:t>
            </a:r>
            <a:endParaRPr dirty="0">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The module follows the flow of the podcast, with key ideas or insights for each of the three parts. Digging deeper explores part 3 of the podcast, which often deals with the psychology of the theme (an empirical understanding based on brain-mind science). It gives educators the option of going in to greater intellectual depth and detail.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i="1">
                <a:solidFill>
                  <a:schemeClr val="dk1"/>
                </a:solidFill>
              </a:rPr>
              <a:t>Deeper understanding provides more detailed information about key ideas. Often, this can simply be quotes from Part 3 which explain ideas in great or more scholarly depth. This section can make clearer the science behind the main ideas and insights.</a:t>
            </a:r>
            <a:endParaRPr i="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TEACHING NOTES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In pairs, let the students answer the questions based on the key idea and the quote.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A - unconscious autopilot</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B - it’s a deep part of the intuitive mind that we rely on in our everyday life </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8" name="Google Shape;288;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t>Correct answer: c) Because they operate out of conscious awareness.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 name="Google Shape;296;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i="1">
                <a:solidFill>
                  <a:schemeClr val="dk1"/>
                </a:solidFill>
              </a:rPr>
              <a:t>Deeper understanding provides more detailed information about key ideas. Often, this can simply be quotes from Part 3 which explain ideas in great or more scholarly depth. This section can make clearer the science behind the main ideas and insights.</a:t>
            </a:r>
            <a:endParaRPr i="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TEACHING NOTES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946"/>
              <a:buFont typeface="Arial"/>
              <a:buNone/>
            </a:pPr>
            <a:r>
              <a:rPr lang="en">
                <a:solidFill>
                  <a:srgbClr val="595959"/>
                </a:solidFill>
              </a:rPr>
              <a:t>Group discussion activity </a:t>
            </a:r>
            <a:endParaRPr>
              <a:solidFill>
                <a:srgbClr val="595959"/>
              </a:solidFill>
            </a:endParaRPr>
          </a:p>
          <a:p>
            <a:pPr marL="0" lvl="0" indent="0" algn="l" rtl="0">
              <a:lnSpc>
                <a:spcPct val="100000"/>
              </a:lnSpc>
              <a:spcBef>
                <a:spcPts val="0"/>
              </a:spcBef>
              <a:spcAft>
                <a:spcPts val="0"/>
              </a:spcAft>
              <a:buSzPts val="1100"/>
              <a:buNone/>
            </a:pPr>
            <a:r>
              <a:rPr lang="en">
                <a:solidFill>
                  <a:srgbClr val="595959"/>
                </a:solidFill>
              </a:rPr>
              <a:t>After reading the following excerpt from the podcast, discuss the meaning of “embodied” versus “embedded” </a:t>
            </a:r>
            <a:endParaRPr>
              <a:solidFill>
                <a:srgbClr val="595959"/>
              </a:solidFill>
            </a:endParaRPr>
          </a:p>
          <a:p>
            <a:pPr marL="0" lvl="0" indent="0" algn="l" rtl="0">
              <a:lnSpc>
                <a:spcPct val="100000"/>
              </a:lnSpc>
              <a:spcBef>
                <a:spcPts val="0"/>
              </a:spcBef>
              <a:spcAft>
                <a:spcPts val="0"/>
              </a:spcAft>
              <a:buSzPts val="1100"/>
              <a:buNone/>
            </a:pPr>
            <a:endParaRPr>
              <a:solidFill>
                <a:srgbClr val="595959"/>
              </a:solidFill>
            </a:endParaRPr>
          </a:p>
          <a:p>
            <a:pPr marL="0" lvl="0" indent="0" algn="l" rtl="0">
              <a:lnSpc>
                <a:spcPct val="100000"/>
              </a:lnSpc>
              <a:spcBef>
                <a:spcPts val="0"/>
              </a:spcBef>
              <a:spcAft>
                <a:spcPts val="0"/>
              </a:spcAft>
              <a:buSzPts val="1100"/>
              <a:buNone/>
            </a:pPr>
            <a:r>
              <a:rPr lang="en">
                <a:solidFill>
                  <a:srgbClr val="595959"/>
                </a:solidFill>
              </a:rPr>
              <a:t>Embodied - our body has learnt it so we do it unconsciously </a:t>
            </a:r>
            <a:endParaRPr>
              <a:solidFill>
                <a:srgbClr val="595959"/>
              </a:solidFill>
            </a:endParaRPr>
          </a:p>
          <a:p>
            <a:pPr marL="0" lvl="0" indent="0" algn="l" rtl="0">
              <a:lnSpc>
                <a:spcPct val="100000"/>
              </a:lnSpc>
              <a:spcBef>
                <a:spcPts val="0"/>
              </a:spcBef>
              <a:spcAft>
                <a:spcPts val="0"/>
              </a:spcAft>
              <a:buSzPts val="1100"/>
              <a:buNone/>
            </a:pPr>
            <a:r>
              <a:rPr lang="en">
                <a:solidFill>
                  <a:srgbClr val="595959"/>
                </a:solidFill>
              </a:rPr>
              <a:t>Embedded - people around us are doing it so we react to the surroundings  </a:t>
            </a:r>
            <a:endParaRPr>
              <a:solidFill>
                <a:srgbClr val="595959"/>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t>Correct answer: a) It is a very deep part of us.</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2" name="Google Shape;312;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t>Correct answer: b) Time systems are part of our environment.</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0" name="Google Shape;320;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This section encourages learners to reflect and share their experiences. This can include exploring the implications of the theme. </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i="1" dirty="0">
                <a:solidFill>
                  <a:schemeClr val="dk1"/>
                </a:solidFill>
              </a:rPr>
              <a:t>Deeper understanding provides more detailed information about key ideas. Often, this can simply be quotes from Part 3 explaining ideas in greater or more scholarly depth. This section can make clearer the science behind the main ideas and insights.</a:t>
            </a:r>
            <a:endParaRPr i="1"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i="1" dirty="0">
              <a:solidFill>
                <a:schemeClr val="dk1"/>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5" name="Google Shape;335;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BC722030-45B9-DE04-429B-2ADBF7153DC6}"/>
            </a:ext>
          </a:extLst>
        </p:cNvPr>
        <p:cNvGrpSpPr/>
        <p:nvPr/>
      </p:nvGrpSpPr>
      <p:grpSpPr>
        <a:xfrm>
          <a:off x="0" y="0"/>
          <a:ext cx="0" cy="0"/>
          <a:chOff x="0" y="0"/>
          <a:chExt cx="0" cy="0"/>
        </a:xfrm>
      </p:grpSpPr>
      <p:sp>
        <p:nvSpPr>
          <p:cNvPr id="51" name="Google Shape;51;p1:notes">
            <a:extLst>
              <a:ext uri="{FF2B5EF4-FFF2-40B4-BE49-F238E27FC236}">
                <a16:creationId xmlns:a16="http://schemas.microsoft.com/office/drawing/2014/main" id="{D2F63DB7-B8CB-57BC-CAA0-BAD2BC517FF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a:extLst>
              <a:ext uri="{FF2B5EF4-FFF2-40B4-BE49-F238E27FC236}">
                <a16:creationId xmlns:a16="http://schemas.microsoft.com/office/drawing/2014/main" id="{53348E95-84E9-44BB-79CB-DA428CC6A47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770535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i="1"/>
              <a:t>Episode summary (brief overall description) can be found on JII website or on podcast platforms. </a:t>
            </a:r>
            <a:endParaRPr i="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i="1">
                <a:solidFill>
                  <a:schemeClr val="dk1"/>
                </a:solidFill>
              </a:rPr>
              <a:t>Key themes (Themes corresponding to the three parts of the podcast. Use the part titles) This gives listeners an idea of the overall structure of the podcast and the themes they can expect to learn about.</a:t>
            </a:r>
            <a:endParaRPr i="1">
              <a:solidFill>
                <a:schemeClr val="dk1"/>
              </a:solidFill>
            </a:endParaRPr>
          </a:p>
          <a:p>
            <a:pPr marL="0" lvl="0" indent="0" algn="l" rtl="0">
              <a:lnSpc>
                <a:spcPct val="100000"/>
              </a:lnSpc>
              <a:spcBef>
                <a:spcPts val="0"/>
              </a:spcBef>
              <a:spcAft>
                <a:spcPts val="0"/>
              </a:spcAft>
              <a:buSzPts val="1100"/>
              <a:buNone/>
            </a:pPr>
            <a:endParaRPr i="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i="1"/>
              <a:t>Link to episode, podcast graphic (from JII website), QR code that links to episode, link to transcript </a:t>
            </a:r>
            <a:endParaRPr i="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solidFill>
                  <a:schemeClr val="dk1"/>
                </a:solidFill>
              </a:rPr>
              <a:t>This section introduces the core theme of the episode. It provides educators a way to introduce the overall theme (e.g. active learner schema).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solidFill>
                  <a:schemeClr val="dk1"/>
                </a:solidFill>
              </a:rPr>
              <a:t>Activate learner schema, introduce the topic and invite learners to talk. The goal is to get learners thinking about the theme that will be discussed.</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3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3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47"/>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47"/>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0"/>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4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4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4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4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44"/>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4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4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4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4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4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3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pixabay.com/de/photos/brechen-time-out-unterbrechung-3789005/" TargetMode="External"/><Relationship Id="rId5" Type="http://schemas.openxmlformats.org/officeDocument/2006/relationships/image" Target="../media/image7.pn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hyperlink" Target="https://japanintercultural.org/deep-culture-podcast-education-material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hyperlink" Target="mailto:info@japanintercultural.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hyperlink" Target="https://japanintercultural.org/podcast/episode-15-rubber-time-or-slaves-to-the-clock/" TargetMode="External"/><Relationship Id="rId7"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japanintercultural.org/wp-content/uploads/2022/03/S02E15_Rubber-Time-or-Slaves-to-the-Clock_Transcript.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
          <p:cNvSpPr txBox="1">
            <a:spLocks noGrp="1"/>
          </p:cNvSpPr>
          <p:nvPr>
            <p:ph type="ctrTitle"/>
          </p:nvPr>
        </p:nvSpPr>
        <p:spPr>
          <a:xfrm>
            <a:off x="0" y="1660875"/>
            <a:ext cx="9144000" cy="2052600"/>
          </a:xfrm>
          <a:prstGeom prst="rect">
            <a:avLst/>
          </a:prstGeom>
          <a:solidFill>
            <a:schemeClr val="accent4"/>
          </a:solid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r>
              <a:rPr lang="en"/>
              <a:t>Deep Culture Podcast</a:t>
            </a:r>
            <a:endParaRPr/>
          </a:p>
          <a:p>
            <a:pPr marL="0" lvl="0" indent="0" algn="ctr" rtl="0">
              <a:lnSpc>
                <a:spcPct val="100000"/>
              </a:lnSpc>
              <a:spcBef>
                <a:spcPts val="0"/>
              </a:spcBef>
              <a:spcAft>
                <a:spcPts val="0"/>
              </a:spcAft>
              <a:buSzPts val="5200"/>
              <a:buNone/>
            </a:pPr>
            <a:r>
              <a:rPr lang="en"/>
              <a:t> </a:t>
            </a:r>
            <a:r>
              <a:rPr lang="en" sz="3000"/>
              <a:t>Episode 15 - Rubber time or Slaves to the Clock</a:t>
            </a:r>
            <a:endParaRPr sz="3000"/>
          </a:p>
        </p:txBody>
      </p:sp>
      <p:pic>
        <p:nvPicPr>
          <p:cNvPr id="55" name="Google Shape;55;p1"/>
          <p:cNvPicPr preferRelativeResize="0"/>
          <p:nvPr/>
        </p:nvPicPr>
        <p:blipFill rotWithShape="1">
          <a:blip r:embed="rId3">
            <a:alphaModFix/>
          </a:blip>
          <a:srcRect l="26370" t="21632" r="27978" b="27787"/>
          <a:stretch/>
        </p:blipFill>
        <p:spPr>
          <a:xfrm>
            <a:off x="7574800" y="0"/>
            <a:ext cx="1484801" cy="1583450"/>
          </a:xfrm>
          <a:prstGeom prst="rect">
            <a:avLst/>
          </a:prstGeom>
          <a:noFill/>
          <a:ln>
            <a:noFill/>
          </a:ln>
        </p:spPr>
      </p:pic>
      <p:pic>
        <p:nvPicPr>
          <p:cNvPr id="56" name="Google Shape;56;p1"/>
          <p:cNvPicPr preferRelativeResize="0"/>
          <p:nvPr/>
        </p:nvPicPr>
        <p:blipFill rotWithShape="1">
          <a:blip r:embed="rId4">
            <a:alphaModFix/>
          </a:blip>
          <a:srcRect b="7053"/>
          <a:stretch/>
        </p:blipFill>
        <p:spPr>
          <a:xfrm>
            <a:off x="0" y="56475"/>
            <a:ext cx="3996525" cy="1142475"/>
          </a:xfrm>
          <a:prstGeom prst="rect">
            <a:avLst/>
          </a:prstGeom>
          <a:noFill/>
          <a:ln>
            <a:noFill/>
          </a:ln>
        </p:spPr>
      </p:pic>
      <p:sp>
        <p:nvSpPr>
          <p:cNvPr id="57" name="Google Shape;57;p1"/>
          <p:cNvSpPr txBox="1"/>
          <p:nvPr/>
        </p:nvSpPr>
        <p:spPr>
          <a:xfrm>
            <a:off x="0" y="4631425"/>
            <a:ext cx="9059400" cy="356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b="0" i="0" u="none" strike="noStrike" cap="none">
                <a:solidFill>
                  <a:srgbClr val="595959"/>
                </a:solidFill>
                <a:latin typeface="Calibri"/>
                <a:ea typeface="Calibri"/>
                <a:cs typeface="Calibri"/>
                <a:sym typeface="Calibri"/>
              </a:rPr>
              <a:t>Open source teaching materials to be used with the Deep Culture podcast</a:t>
            </a:r>
            <a:endParaRPr sz="1500" b="0" i="0" u="none" strike="noStrike" cap="none">
              <a:solidFill>
                <a:srgbClr val="595959"/>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0"/>
          <p:cNvSpPr txBox="1">
            <a:spLocks noGrp="1"/>
          </p:cNvSpPr>
          <p:nvPr>
            <p:ph type="title"/>
          </p:nvPr>
        </p:nvSpPr>
        <p:spPr>
          <a:xfrm>
            <a:off x="335325" y="222513"/>
            <a:ext cx="7481400" cy="572700"/>
          </a:xfrm>
          <a:prstGeom prst="rect">
            <a:avLst/>
          </a:prstGeom>
          <a:solidFill>
            <a:schemeClr val="accent4"/>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Opening Discussion: </a:t>
            </a:r>
            <a:endParaRPr/>
          </a:p>
        </p:txBody>
      </p:sp>
      <p:pic>
        <p:nvPicPr>
          <p:cNvPr id="127" name="Google Shape;127;p10"/>
          <p:cNvPicPr preferRelativeResize="0"/>
          <p:nvPr/>
        </p:nvPicPr>
        <p:blipFill rotWithShape="1">
          <a:blip r:embed="rId3">
            <a:alphaModFix/>
          </a:blip>
          <a:srcRect l="26370" t="21632" r="27978" b="27787"/>
          <a:stretch/>
        </p:blipFill>
        <p:spPr>
          <a:xfrm>
            <a:off x="8105280" y="0"/>
            <a:ext cx="954319" cy="1017726"/>
          </a:xfrm>
          <a:prstGeom prst="rect">
            <a:avLst/>
          </a:prstGeom>
          <a:noFill/>
          <a:ln>
            <a:noFill/>
          </a:ln>
        </p:spPr>
      </p:pic>
      <p:sp>
        <p:nvSpPr>
          <p:cNvPr id="128" name="Google Shape;128;p10"/>
          <p:cNvSpPr txBox="1"/>
          <p:nvPr/>
        </p:nvSpPr>
        <p:spPr>
          <a:xfrm>
            <a:off x="335325" y="923800"/>
            <a:ext cx="5855700" cy="395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400" b="0" i="0" u="none" strike="noStrike" cap="none">
                <a:solidFill>
                  <a:schemeClr val="dk1"/>
                </a:solidFill>
                <a:latin typeface="Arial"/>
                <a:ea typeface="Arial"/>
                <a:cs typeface="Arial"/>
                <a:sym typeface="Arial"/>
              </a:rPr>
              <a:t>(18.46)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1200"/>
              </a:spcAft>
              <a:buClr>
                <a:schemeClr val="dk1"/>
              </a:buClr>
              <a:buSzPts val="1100"/>
              <a:buFont typeface="Arial"/>
              <a:buNone/>
            </a:pPr>
            <a:r>
              <a:rPr lang="en" sz="1500" b="0" i="0" u="none" strike="noStrike" cap="none">
                <a:solidFill>
                  <a:schemeClr val="dk1"/>
                </a:solidFill>
                <a:latin typeface="Arial"/>
                <a:ea typeface="Arial"/>
                <a:cs typeface="Arial"/>
                <a:sym typeface="Arial"/>
              </a:rPr>
              <a:t>“Well, I was living in central Mexico, this beautiful city of Zacatecas, cobblestone streets and plazas and churches. And I, I walked everywhere that I went and on one occasion I was walking towards the central Plaza to meet my girlfriend. And I was walking a bit quickly because I happened to be a bit behind schedule. But then a friend of mine spotted me from across the street and he ran over, and he excitedly started to tell me about this car that he had bought and what a great deal he got. And he started to go on and on about this. Well, I was interested, but I was also feeling kind of impatient, and it was making me more late. So eventually I kind of pointed at my watch and said, “Oh, I know, sorry, but I really have to go.” And when I did that, he stopped in mid sentence. He looked at me, he looked at my watch and he said: “You are so American!” (Como eres americano!). He said, “You care more about that machine on your wrist, than the friend in front of your face”.</a:t>
            </a:r>
            <a:endParaRPr sz="1500" b="0" i="0" u="none" strike="noStrike" cap="none">
              <a:solidFill>
                <a:schemeClr val="dk1"/>
              </a:solidFill>
              <a:latin typeface="Arial"/>
              <a:ea typeface="Arial"/>
              <a:cs typeface="Arial"/>
              <a:sym typeface="Arial"/>
            </a:endParaRPr>
          </a:p>
        </p:txBody>
      </p:sp>
      <p:pic>
        <p:nvPicPr>
          <p:cNvPr id="129" name="Google Shape;129;p10"/>
          <p:cNvPicPr preferRelativeResize="0"/>
          <p:nvPr/>
        </p:nvPicPr>
        <p:blipFill rotWithShape="1">
          <a:blip r:embed="rId4">
            <a:alphaModFix/>
          </a:blip>
          <a:srcRect/>
          <a:stretch/>
        </p:blipFill>
        <p:spPr>
          <a:xfrm>
            <a:off x="8105275" y="4332020"/>
            <a:ext cx="954325" cy="811480"/>
          </a:xfrm>
          <a:prstGeom prst="rect">
            <a:avLst/>
          </a:prstGeom>
          <a:noFill/>
          <a:ln>
            <a:noFill/>
          </a:ln>
        </p:spPr>
      </p:pic>
      <p:pic>
        <p:nvPicPr>
          <p:cNvPr id="130" name="Google Shape;130;p10"/>
          <p:cNvPicPr preferRelativeResize="0"/>
          <p:nvPr/>
        </p:nvPicPr>
        <p:blipFill rotWithShape="1">
          <a:blip r:embed="rId5">
            <a:alphaModFix/>
          </a:blip>
          <a:srcRect/>
          <a:stretch/>
        </p:blipFill>
        <p:spPr>
          <a:xfrm>
            <a:off x="6872095" y="1214050"/>
            <a:ext cx="1844859" cy="2330950"/>
          </a:xfrm>
          <a:prstGeom prst="rect">
            <a:avLst/>
          </a:prstGeom>
          <a:noFill/>
          <a:ln>
            <a:noFill/>
          </a:ln>
        </p:spPr>
      </p:pic>
      <p:sp>
        <p:nvSpPr>
          <p:cNvPr id="131" name="Google Shape;131;p10"/>
          <p:cNvSpPr txBox="1"/>
          <p:nvPr/>
        </p:nvSpPr>
        <p:spPr>
          <a:xfrm>
            <a:off x="6608475" y="3648275"/>
            <a:ext cx="23721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595959"/>
                </a:solidFill>
                <a:latin typeface="Arial"/>
                <a:ea typeface="Arial"/>
                <a:cs typeface="Arial"/>
                <a:sym typeface="Arial"/>
              </a:rPr>
              <a:t>Source:</a:t>
            </a:r>
            <a:r>
              <a:rPr lang="en" sz="900" b="0" i="0" u="sng" strike="noStrike" cap="none">
                <a:solidFill>
                  <a:schemeClr val="hlink"/>
                </a:solidFill>
                <a:latin typeface="Arial"/>
                <a:ea typeface="Arial"/>
                <a:cs typeface="Arial"/>
                <a:sym typeface="Arial"/>
                <a:hlinkClick r:id="rId6"/>
              </a:rPr>
              <a:t>https://pixabay.com/de/photos/brechen-time-out-unterbrechung-3789005/</a:t>
            </a:r>
            <a:r>
              <a:rPr lang="en" sz="900" b="0" i="0" u="none" strike="noStrike" cap="none">
                <a:solidFill>
                  <a:srgbClr val="595959"/>
                </a:solidFill>
                <a:latin typeface="Arial"/>
                <a:ea typeface="Arial"/>
                <a:cs typeface="Arial"/>
                <a:sym typeface="Arial"/>
              </a:rPr>
              <a:t> </a:t>
            </a:r>
            <a:endParaRPr sz="900" b="0" i="0" u="none" strike="noStrike" cap="none">
              <a:solidFill>
                <a:srgbClr val="595959"/>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1"/>
          <p:cNvSpPr txBox="1">
            <a:spLocks noGrp="1"/>
          </p:cNvSpPr>
          <p:nvPr>
            <p:ph type="title"/>
          </p:nvPr>
        </p:nvSpPr>
        <p:spPr>
          <a:xfrm>
            <a:off x="311850" y="445025"/>
            <a:ext cx="7481400" cy="572700"/>
          </a:xfrm>
          <a:prstGeom prst="rect">
            <a:avLst/>
          </a:prstGeom>
          <a:solidFill>
            <a:schemeClr val="accent4"/>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Quick Understanding</a:t>
            </a:r>
            <a:endParaRPr/>
          </a:p>
        </p:txBody>
      </p:sp>
      <p:sp>
        <p:nvSpPr>
          <p:cNvPr id="137" name="Google Shape;137;p11"/>
          <p:cNvSpPr txBox="1">
            <a:spLocks noGrp="1"/>
          </p:cNvSpPr>
          <p:nvPr>
            <p:ph type="body" idx="1"/>
          </p:nvPr>
        </p:nvSpPr>
        <p:spPr>
          <a:xfrm>
            <a:off x="311700" y="1299875"/>
            <a:ext cx="8520600" cy="3416400"/>
          </a:xfrm>
          <a:prstGeom prst="rect">
            <a:avLst/>
          </a:prstGeom>
          <a:noFill/>
          <a:ln>
            <a:noFill/>
          </a:ln>
        </p:spPr>
        <p:txBody>
          <a:bodyPr spcFirstLastPara="1" wrap="square" lIns="91425" tIns="91425" rIns="91425" bIns="91425" anchor="t" anchorCtr="0">
            <a:normAutofit/>
          </a:bodyPr>
          <a:lstStyle/>
          <a:p>
            <a:pPr marL="457200" lvl="0" indent="-368300" algn="l" rtl="0">
              <a:lnSpc>
                <a:spcPct val="115000"/>
              </a:lnSpc>
              <a:spcBef>
                <a:spcPts val="0"/>
              </a:spcBef>
              <a:spcAft>
                <a:spcPts val="0"/>
              </a:spcAft>
              <a:buClr>
                <a:schemeClr val="dk1"/>
              </a:buClr>
              <a:buSzPts val="2200"/>
              <a:buChar char="●"/>
            </a:pPr>
            <a:r>
              <a:rPr lang="en" sz="2200">
                <a:solidFill>
                  <a:schemeClr val="dk1"/>
                </a:solidFill>
              </a:rPr>
              <a:t>Where did the speaker live? Where was he going?</a:t>
            </a:r>
            <a:endParaRPr sz="2200">
              <a:solidFill>
                <a:schemeClr val="dk1"/>
              </a:solidFill>
            </a:endParaRPr>
          </a:p>
          <a:p>
            <a:pPr marL="457200" lvl="0" indent="0" algn="l" rtl="0">
              <a:lnSpc>
                <a:spcPct val="115000"/>
              </a:lnSpc>
              <a:spcBef>
                <a:spcPts val="1200"/>
              </a:spcBef>
              <a:spcAft>
                <a:spcPts val="0"/>
              </a:spcAft>
              <a:buSzPts val="1800"/>
              <a:buNone/>
            </a:pPr>
            <a:endParaRPr sz="2200">
              <a:solidFill>
                <a:schemeClr val="dk1"/>
              </a:solidFill>
            </a:endParaRPr>
          </a:p>
          <a:p>
            <a:pPr marL="457200" lvl="0" indent="-368300" algn="l" rtl="0">
              <a:lnSpc>
                <a:spcPct val="115000"/>
              </a:lnSpc>
              <a:spcBef>
                <a:spcPts val="1200"/>
              </a:spcBef>
              <a:spcAft>
                <a:spcPts val="0"/>
              </a:spcAft>
              <a:buClr>
                <a:schemeClr val="dk1"/>
              </a:buClr>
              <a:buSzPts val="2200"/>
              <a:buChar char="●"/>
            </a:pPr>
            <a:r>
              <a:rPr lang="en" sz="2200">
                <a:solidFill>
                  <a:schemeClr val="dk1"/>
                </a:solidFill>
              </a:rPr>
              <a:t>Why was the speaker getting impatient with his Mexican friend?</a:t>
            </a:r>
            <a:endParaRPr sz="2200">
              <a:solidFill>
                <a:schemeClr val="dk1"/>
              </a:solidFill>
            </a:endParaRPr>
          </a:p>
          <a:p>
            <a:pPr marL="457200" lvl="0" indent="0" algn="l" rtl="0">
              <a:lnSpc>
                <a:spcPct val="115000"/>
              </a:lnSpc>
              <a:spcBef>
                <a:spcPts val="1200"/>
              </a:spcBef>
              <a:spcAft>
                <a:spcPts val="0"/>
              </a:spcAft>
              <a:buSzPts val="1800"/>
              <a:buNone/>
            </a:pPr>
            <a:endParaRPr sz="2200">
              <a:solidFill>
                <a:schemeClr val="dk1"/>
              </a:solidFill>
            </a:endParaRPr>
          </a:p>
          <a:p>
            <a:pPr marL="457200" lvl="0" indent="-368300" algn="l" rtl="0">
              <a:lnSpc>
                <a:spcPct val="115000"/>
              </a:lnSpc>
              <a:spcBef>
                <a:spcPts val="1200"/>
              </a:spcBef>
              <a:spcAft>
                <a:spcPts val="0"/>
              </a:spcAft>
              <a:buClr>
                <a:schemeClr val="dk1"/>
              </a:buClr>
              <a:buSzPts val="2200"/>
              <a:buChar char="●"/>
            </a:pPr>
            <a:r>
              <a:rPr lang="en" sz="2200">
                <a:solidFill>
                  <a:schemeClr val="dk1"/>
                </a:solidFill>
              </a:rPr>
              <a:t>Was the Mexican friend happy? Why/ why not?</a:t>
            </a:r>
            <a:endParaRPr sz="2200">
              <a:solidFill>
                <a:schemeClr val="dk1"/>
              </a:solidFill>
            </a:endParaRPr>
          </a:p>
          <a:p>
            <a:pPr marL="457200" lvl="0" indent="0" algn="l" rtl="0">
              <a:lnSpc>
                <a:spcPct val="115000"/>
              </a:lnSpc>
              <a:spcBef>
                <a:spcPts val="1200"/>
              </a:spcBef>
              <a:spcAft>
                <a:spcPts val="1200"/>
              </a:spcAft>
              <a:buSzPts val="1800"/>
              <a:buNone/>
            </a:pPr>
            <a:endParaRPr sz="2200">
              <a:solidFill>
                <a:schemeClr val="dk1"/>
              </a:solidFill>
            </a:endParaRPr>
          </a:p>
        </p:txBody>
      </p:sp>
      <p:pic>
        <p:nvPicPr>
          <p:cNvPr id="138" name="Google Shape;138;p11"/>
          <p:cNvPicPr preferRelativeResize="0"/>
          <p:nvPr/>
        </p:nvPicPr>
        <p:blipFill rotWithShape="1">
          <a:blip r:embed="rId3">
            <a:alphaModFix/>
          </a:blip>
          <a:srcRect l="26370" t="21632" r="27978" b="27787"/>
          <a:stretch/>
        </p:blipFill>
        <p:spPr>
          <a:xfrm>
            <a:off x="8105280" y="0"/>
            <a:ext cx="954319" cy="1017726"/>
          </a:xfrm>
          <a:prstGeom prst="rect">
            <a:avLst/>
          </a:prstGeom>
          <a:noFill/>
          <a:ln>
            <a:noFill/>
          </a:ln>
        </p:spPr>
      </p:pic>
      <p:pic>
        <p:nvPicPr>
          <p:cNvPr id="139" name="Google Shape;139;p11"/>
          <p:cNvPicPr preferRelativeResize="0"/>
          <p:nvPr/>
        </p:nvPicPr>
        <p:blipFill rotWithShape="1">
          <a:blip r:embed="rId4">
            <a:alphaModFix/>
          </a:blip>
          <a:srcRect/>
          <a:stretch/>
        </p:blipFill>
        <p:spPr>
          <a:xfrm>
            <a:off x="8105275" y="4332020"/>
            <a:ext cx="954325" cy="81148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2"/>
          <p:cNvSpPr txBox="1">
            <a:spLocks noGrp="1"/>
          </p:cNvSpPr>
          <p:nvPr>
            <p:ph type="title"/>
          </p:nvPr>
        </p:nvSpPr>
        <p:spPr>
          <a:xfrm>
            <a:off x="311850" y="445025"/>
            <a:ext cx="7481400" cy="572700"/>
          </a:xfrm>
          <a:prstGeom prst="rect">
            <a:avLst/>
          </a:prstGeom>
          <a:solidFill>
            <a:schemeClr val="accent4"/>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Share your thoughts . . . </a:t>
            </a:r>
            <a:endParaRPr/>
          </a:p>
        </p:txBody>
      </p:sp>
      <p:sp>
        <p:nvSpPr>
          <p:cNvPr id="145" name="Google Shape;145;p12"/>
          <p:cNvSpPr txBox="1">
            <a:spLocks noGrp="1"/>
          </p:cNvSpPr>
          <p:nvPr>
            <p:ph type="body" idx="1"/>
          </p:nvPr>
        </p:nvSpPr>
        <p:spPr>
          <a:xfrm>
            <a:off x="311700" y="1299875"/>
            <a:ext cx="8520600" cy="3416400"/>
          </a:xfrm>
          <a:prstGeom prst="rect">
            <a:avLst/>
          </a:prstGeom>
          <a:noFill/>
          <a:ln>
            <a:noFill/>
          </a:ln>
        </p:spPr>
        <p:txBody>
          <a:bodyPr spcFirstLastPara="1" wrap="square" lIns="91425" tIns="91425" rIns="91425" bIns="91425" anchor="t" anchorCtr="0">
            <a:normAutofit/>
          </a:bodyPr>
          <a:lstStyle/>
          <a:p>
            <a:pPr marL="457200" lvl="0" indent="-368300" algn="l" rtl="0">
              <a:lnSpc>
                <a:spcPct val="115000"/>
              </a:lnSpc>
              <a:spcBef>
                <a:spcPts val="0"/>
              </a:spcBef>
              <a:spcAft>
                <a:spcPts val="0"/>
              </a:spcAft>
              <a:buClr>
                <a:schemeClr val="dk1"/>
              </a:buClr>
              <a:buSzPts val="2200"/>
              <a:buChar char="●"/>
            </a:pPr>
            <a:r>
              <a:rPr lang="en" sz="2200">
                <a:solidFill>
                  <a:schemeClr val="dk1"/>
                </a:solidFill>
              </a:rPr>
              <a:t>How would you react if a friend or colleague kept you waiting for an appointment? Why?</a:t>
            </a:r>
            <a:endParaRPr sz="2200">
              <a:solidFill>
                <a:schemeClr val="dk1"/>
              </a:solidFill>
            </a:endParaRPr>
          </a:p>
          <a:p>
            <a:pPr marL="457200" lvl="0" indent="0" algn="l" rtl="0">
              <a:lnSpc>
                <a:spcPct val="115000"/>
              </a:lnSpc>
              <a:spcBef>
                <a:spcPts val="1200"/>
              </a:spcBef>
              <a:spcAft>
                <a:spcPts val="0"/>
              </a:spcAft>
              <a:buSzPts val="1800"/>
              <a:buNone/>
            </a:pPr>
            <a:endParaRPr sz="2200">
              <a:solidFill>
                <a:schemeClr val="dk1"/>
              </a:solidFill>
            </a:endParaRPr>
          </a:p>
          <a:p>
            <a:pPr marL="457200" lvl="0" indent="-368300" algn="l" rtl="0">
              <a:lnSpc>
                <a:spcPct val="115000"/>
              </a:lnSpc>
              <a:spcBef>
                <a:spcPts val="1200"/>
              </a:spcBef>
              <a:spcAft>
                <a:spcPts val="0"/>
              </a:spcAft>
              <a:buClr>
                <a:schemeClr val="dk1"/>
              </a:buClr>
              <a:buSzPts val="2200"/>
              <a:buChar char="●"/>
            </a:pPr>
            <a:r>
              <a:rPr lang="en" sz="2200">
                <a:solidFill>
                  <a:schemeClr val="dk1"/>
                </a:solidFill>
              </a:rPr>
              <a:t>How would you feel if your friend often used a busy schedule to explain why they couldn’t spend time with you?</a:t>
            </a:r>
            <a:endParaRPr sz="2200">
              <a:solidFill>
                <a:schemeClr val="dk1"/>
              </a:solidFill>
            </a:endParaRPr>
          </a:p>
          <a:p>
            <a:pPr marL="0" lvl="0" indent="0" algn="l" rtl="0">
              <a:lnSpc>
                <a:spcPct val="115000"/>
              </a:lnSpc>
              <a:spcBef>
                <a:spcPts val="1200"/>
              </a:spcBef>
              <a:spcAft>
                <a:spcPts val="1200"/>
              </a:spcAft>
              <a:buClr>
                <a:schemeClr val="dk1"/>
              </a:buClr>
              <a:buSzPts val="1100"/>
              <a:buFont typeface="Arial"/>
              <a:buNone/>
            </a:pPr>
            <a:endParaRPr sz="2200"/>
          </a:p>
        </p:txBody>
      </p:sp>
      <p:pic>
        <p:nvPicPr>
          <p:cNvPr id="146" name="Google Shape;146;p12"/>
          <p:cNvPicPr preferRelativeResize="0"/>
          <p:nvPr/>
        </p:nvPicPr>
        <p:blipFill rotWithShape="1">
          <a:blip r:embed="rId3">
            <a:alphaModFix/>
          </a:blip>
          <a:srcRect l="26370" t="21632" r="27978" b="27787"/>
          <a:stretch/>
        </p:blipFill>
        <p:spPr>
          <a:xfrm>
            <a:off x="8105280" y="0"/>
            <a:ext cx="954319" cy="1017726"/>
          </a:xfrm>
          <a:prstGeom prst="rect">
            <a:avLst/>
          </a:prstGeom>
          <a:noFill/>
          <a:ln>
            <a:noFill/>
          </a:ln>
        </p:spPr>
      </p:pic>
      <p:pic>
        <p:nvPicPr>
          <p:cNvPr id="147" name="Google Shape;147;p12"/>
          <p:cNvPicPr preferRelativeResize="0"/>
          <p:nvPr/>
        </p:nvPicPr>
        <p:blipFill rotWithShape="1">
          <a:blip r:embed="rId4">
            <a:alphaModFix/>
          </a:blip>
          <a:srcRect/>
          <a:stretch/>
        </p:blipFill>
        <p:spPr>
          <a:xfrm>
            <a:off x="8105275" y="4332020"/>
            <a:ext cx="954325" cy="81148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3"/>
          <p:cNvSpPr txBox="1">
            <a:spLocks noGrp="1"/>
          </p:cNvSpPr>
          <p:nvPr>
            <p:ph type="title"/>
          </p:nvPr>
        </p:nvSpPr>
        <p:spPr>
          <a:xfrm>
            <a:off x="311850" y="445025"/>
            <a:ext cx="7481400" cy="572700"/>
          </a:xfrm>
          <a:prstGeom prst="rect">
            <a:avLst/>
          </a:prstGeom>
          <a:solidFill>
            <a:schemeClr val="accent4"/>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Share your thoughts</a:t>
            </a:r>
            <a:endParaRPr/>
          </a:p>
        </p:txBody>
      </p:sp>
      <p:pic>
        <p:nvPicPr>
          <p:cNvPr id="153" name="Google Shape;153;p13"/>
          <p:cNvPicPr preferRelativeResize="0"/>
          <p:nvPr/>
        </p:nvPicPr>
        <p:blipFill rotWithShape="1">
          <a:blip r:embed="rId3">
            <a:alphaModFix/>
          </a:blip>
          <a:srcRect l="26370" t="21632" r="27978" b="27787"/>
          <a:stretch/>
        </p:blipFill>
        <p:spPr>
          <a:xfrm>
            <a:off x="8105280" y="0"/>
            <a:ext cx="954319" cy="1017726"/>
          </a:xfrm>
          <a:prstGeom prst="rect">
            <a:avLst/>
          </a:prstGeom>
          <a:noFill/>
          <a:ln>
            <a:noFill/>
          </a:ln>
        </p:spPr>
      </p:pic>
      <p:sp>
        <p:nvSpPr>
          <p:cNvPr id="154" name="Google Shape;154;p13"/>
          <p:cNvSpPr txBox="1"/>
          <p:nvPr/>
        </p:nvSpPr>
        <p:spPr>
          <a:xfrm>
            <a:off x="436150" y="1278350"/>
            <a:ext cx="7269600" cy="1017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1"/>
              </a:buClr>
              <a:buSzPts val="1100"/>
              <a:buFont typeface="Arial"/>
              <a:buNone/>
            </a:pPr>
            <a:r>
              <a:rPr lang="en" sz="1800" b="0" i="0" u="none" strike="noStrike" cap="none">
                <a:solidFill>
                  <a:schemeClr val="dk2"/>
                </a:solidFill>
                <a:latin typeface="Arial"/>
                <a:ea typeface="Arial"/>
                <a:cs typeface="Arial"/>
                <a:sym typeface="Arial"/>
              </a:rPr>
              <a:t>“</a:t>
            </a:r>
            <a:r>
              <a:rPr lang="en" sz="2000" b="0" i="0" u="none" strike="noStrike" cap="none">
                <a:solidFill>
                  <a:schemeClr val="dk1"/>
                </a:solidFill>
                <a:latin typeface="Arial"/>
                <a:ea typeface="Arial"/>
                <a:cs typeface="Arial"/>
                <a:sym typeface="Arial"/>
              </a:rPr>
              <a:t>You care more about that machine on your wrist, than the friend in front of your face?”</a:t>
            </a:r>
            <a:endParaRPr sz="2000" b="0"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1200"/>
              </a:spcAft>
              <a:buClr>
                <a:schemeClr val="dk1"/>
              </a:buClr>
              <a:buSzPts val="1100"/>
              <a:buFont typeface="Arial"/>
              <a:buNone/>
            </a:pPr>
            <a:endParaRPr sz="1800" b="0" i="0" u="none" strike="noStrike" cap="none">
              <a:solidFill>
                <a:schemeClr val="dk2"/>
              </a:solidFill>
              <a:latin typeface="Arial"/>
              <a:ea typeface="Arial"/>
              <a:cs typeface="Arial"/>
              <a:sym typeface="Arial"/>
            </a:endParaRPr>
          </a:p>
        </p:txBody>
      </p:sp>
      <p:pic>
        <p:nvPicPr>
          <p:cNvPr id="155" name="Google Shape;155;p13"/>
          <p:cNvPicPr preferRelativeResize="0"/>
          <p:nvPr/>
        </p:nvPicPr>
        <p:blipFill rotWithShape="1">
          <a:blip r:embed="rId4">
            <a:alphaModFix/>
          </a:blip>
          <a:srcRect/>
          <a:stretch/>
        </p:blipFill>
        <p:spPr>
          <a:xfrm>
            <a:off x="8105275" y="4332020"/>
            <a:ext cx="954325" cy="811480"/>
          </a:xfrm>
          <a:prstGeom prst="rect">
            <a:avLst/>
          </a:prstGeom>
          <a:noFill/>
          <a:ln>
            <a:noFill/>
          </a:ln>
        </p:spPr>
      </p:pic>
      <p:sp>
        <p:nvSpPr>
          <p:cNvPr id="156" name="Google Shape;156;p13"/>
          <p:cNvSpPr txBox="1"/>
          <p:nvPr/>
        </p:nvSpPr>
        <p:spPr>
          <a:xfrm>
            <a:off x="523650" y="2295950"/>
            <a:ext cx="7269600" cy="9147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1"/>
              </a:buClr>
              <a:buSzPts val="1800"/>
              <a:buFont typeface="Arial"/>
              <a:buChar char="●"/>
            </a:pPr>
            <a:r>
              <a:rPr lang="en" sz="1800" b="0" i="0" u="none" strike="noStrike" cap="none">
                <a:solidFill>
                  <a:schemeClr val="dk1"/>
                </a:solidFill>
                <a:latin typeface="Arial"/>
                <a:ea typeface="Arial"/>
                <a:cs typeface="Arial"/>
                <a:sym typeface="Arial"/>
              </a:rPr>
              <a:t>What are the different time logics at work here?</a:t>
            </a:r>
            <a:endParaRPr sz="1800" b="0" i="0" u="none" strike="noStrike" cap="none">
              <a:solidFill>
                <a:schemeClr val="dk1"/>
              </a:solidFill>
              <a:latin typeface="Arial"/>
              <a:ea typeface="Arial"/>
              <a:cs typeface="Arial"/>
              <a:sym typeface="Arial"/>
            </a:endParaRPr>
          </a:p>
          <a:p>
            <a:pPr marL="457200" marR="0" lvl="0" indent="-342900" algn="l" rtl="0">
              <a:lnSpc>
                <a:spcPct val="115000"/>
              </a:lnSpc>
              <a:spcBef>
                <a:spcPts val="0"/>
              </a:spcBef>
              <a:spcAft>
                <a:spcPts val="0"/>
              </a:spcAft>
              <a:buClr>
                <a:schemeClr val="dk1"/>
              </a:buClr>
              <a:buSzPts val="1800"/>
              <a:buFont typeface="Arial"/>
              <a:buChar char="●"/>
            </a:pPr>
            <a:r>
              <a:rPr lang="en" sz="1800" b="0" i="0" u="none" strike="noStrike" cap="none">
                <a:solidFill>
                  <a:schemeClr val="dk1"/>
                </a:solidFill>
                <a:latin typeface="Arial"/>
                <a:ea typeface="Arial"/>
                <a:cs typeface="Arial"/>
                <a:sym typeface="Arial"/>
              </a:rPr>
              <a:t>How did that create conflict?</a:t>
            </a:r>
            <a:endParaRPr sz="1800" b="0" i="0" u="none" strike="noStrike" cap="none">
              <a:solidFill>
                <a:schemeClr val="dk1"/>
              </a:solidFill>
              <a:latin typeface="Arial"/>
              <a:ea typeface="Arial"/>
              <a:cs typeface="Arial"/>
              <a:sym typeface="Arial"/>
            </a:endParaRPr>
          </a:p>
        </p:txBody>
      </p:sp>
      <p:sp>
        <p:nvSpPr>
          <p:cNvPr id="157" name="Google Shape;157;p13"/>
          <p:cNvSpPr txBox="1">
            <a:spLocks noGrp="1"/>
          </p:cNvSpPr>
          <p:nvPr>
            <p:ph type="body" idx="1"/>
          </p:nvPr>
        </p:nvSpPr>
        <p:spPr>
          <a:xfrm>
            <a:off x="311850" y="3389950"/>
            <a:ext cx="7481400" cy="1546800"/>
          </a:xfrm>
          <a:prstGeom prst="rect">
            <a:avLst/>
          </a:prstGeom>
          <a:noFill/>
          <a:ln>
            <a:noFill/>
          </a:ln>
        </p:spPr>
        <p:txBody>
          <a:bodyPr spcFirstLastPara="1" wrap="square" lIns="91425" tIns="91425" rIns="91425" bIns="91425" anchor="t" anchorCtr="0">
            <a:normAutofit fontScale="70000" lnSpcReduction="20000"/>
          </a:bodyPr>
          <a:lstStyle/>
          <a:p>
            <a:pPr marL="0" lvl="0" indent="0" algn="l" rtl="0">
              <a:lnSpc>
                <a:spcPct val="115000"/>
              </a:lnSpc>
              <a:spcBef>
                <a:spcPts val="0"/>
              </a:spcBef>
              <a:spcAft>
                <a:spcPts val="0"/>
              </a:spcAft>
              <a:buSzPct val="116883"/>
              <a:buNone/>
            </a:pPr>
            <a:r>
              <a:rPr lang="en" sz="2200">
                <a:solidFill>
                  <a:schemeClr val="dk1"/>
                </a:solidFill>
              </a:rPr>
              <a:t>Discussion (optional):</a:t>
            </a:r>
            <a:endParaRPr sz="2200">
              <a:solidFill>
                <a:schemeClr val="dk1"/>
              </a:solidFill>
            </a:endParaRPr>
          </a:p>
          <a:p>
            <a:pPr marL="457200" lvl="0" indent="-326390" algn="l" rtl="0">
              <a:lnSpc>
                <a:spcPct val="115000"/>
              </a:lnSpc>
              <a:spcBef>
                <a:spcPts val="0"/>
              </a:spcBef>
              <a:spcAft>
                <a:spcPts val="0"/>
              </a:spcAft>
              <a:buClr>
                <a:schemeClr val="dk1"/>
              </a:buClr>
              <a:buSzPct val="100000"/>
              <a:buChar char="●"/>
            </a:pPr>
            <a:r>
              <a:rPr lang="en" sz="2200">
                <a:solidFill>
                  <a:schemeClr val="dk1"/>
                </a:solidFill>
              </a:rPr>
              <a:t>Have you ever felt frustrated at someone that was late for an appointment? What happened? Why was the other person late? How did you feel? Why?</a:t>
            </a:r>
            <a:endParaRPr sz="2200">
              <a:solidFill>
                <a:schemeClr val="dk1"/>
              </a:solidFill>
            </a:endParaRPr>
          </a:p>
          <a:p>
            <a:pPr marL="457200" lvl="0" indent="-326390" algn="l" rtl="0">
              <a:lnSpc>
                <a:spcPct val="115000"/>
              </a:lnSpc>
              <a:spcBef>
                <a:spcPts val="0"/>
              </a:spcBef>
              <a:spcAft>
                <a:spcPts val="0"/>
              </a:spcAft>
              <a:buClr>
                <a:schemeClr val="dk1"/>
              </a:buClr>
              <a:buSzPct val="100000"/>
              <a:buChar char="●"/>
            </a:pPr>
            <a:r>
              <a:rPr lang="en" sz="2200">
                <a:solidFill>
                  <a:schemeClr val="dk1"/>
                </a:solidFill>
              </a:rPr>
              <a:t>Have you ever felt frustrated at someone for paying too much attention to time? What happened? How did you feel? Why? </a:t>
            </a:r>
            <a:endParaRPr sz="22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4"/>
          <p:cNvSpPr txBox="1">
            <a:spLocks noGrp="1"/>
          </p:cNvSpPr>
          <p:nvPr>
            <p:ph type="title"/>
          </p:nvPr>
        </p:nvSpPr>
        <p:spPr>
          <a:xfrm>
            <a:off x="1520250" y="1330500"/>
            <a:ext cx="6103500" cy="2482500"/>
          </a:xfrm>
          <a:prstGeom prst="rect">
            <a:avLst/>
          </a:prstGeom>
          <a:solidFill>
            <a:schemeClr val="accent4"/>
          </a:solid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2800"/>
              <a:buNone/>
            </a:pPr>
            <a:r>
              <a:rPr lang="en" sz="3500" b="1"/>
              <a:t>Part 1: The Silent Language</a:t>
            </a:r>
            <a:endParaRPr sz="3500" b="1"/>
          </a:p>
          <a:p>
            <a:pPr marL="0" lvl="0" indent="0" algn="ctr" rtl="0">
              <a:lnSpc>
                <a:spcPct val="100000"/>
              </a:lnSpc>
              <a:spcBef>
                <a:spcPts val="0"/>
              </a:spcBef>
              <a:spcAft>
                <a:spcPts val="0"/>
              </a:spcAft>
              <a:buSzPts val="2800"/>
              <a:buNone/>
            </a:pPr>
            <a:r>
              <a:rPr lang="en" sz="3500"/>
              <a:t>Key ideas / insights</a:t>
            </a:r>
            <a:endParaRPr sz="3500"/>
          </a:p>
        </p:txBody>
      </p:sp>
      <p:pic>
        <p:nvPicPr>
          <p:cNvPr id="163" name="Google Shape;163;p14"/>
          <p:cNvPicPr preferRelativeResize="0"/>
          <p:nvPr/>
        </p:nvPicPr>
        <p:blipFill rotWithShape="1">
          <a:blip r:embed="rId3">
            <a:alphaModFix/>
          </a:blip>
          <a:srcRect l="26370" t="21632" r="27978" b="27787"/>
          <a:stretch/>
        </p:blipFill>
        <p:spPr>
          <a:xfrm>
            <a:off x="8105280" y="0"/>
            <a:ext cx="954319" cy="1017726"/>
          </a:xfrm>
          <a:prstGeom prst="rect">
            <a:avLst/>
          </a:prstGeom>
          <a:noFill/>
          <a:ln>
            <a:noFill/>
          </a:ln>
        </p:spPr>
      </p:pic>
      <p:pic>
        <p:nvPicPr>
          <p:cNvPr id="164" name="Google Shape;164;p14"/>
          <p:cNvPicPr preferRelativeResize="0"/>
          <p:nvPr/>
        </p:nvPicPr>
        <p:blipFill rotWithShape="1">
          <a:blip r:embed="rId4">
            <a:alphaModFix/>
          </a:blip>
          <a:srcRect/>
          <a:stretch/>
        </p:blipFill>
        <p:spPr>
          <a:xfrm>
            <a:off x="8105275" y="4332020"/>
            <a:ext cx="954325" cy="81148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5"/>
          <p:cNvSpPr txBox="1">
            <a:spLocks noGrp="1"/>
          </p:cNvSpPr>
          <p:nvPr>
            <p:ph type="title"/>
          </p:nvPr>
        </p:nvSpPr>
        <p:spPr>
          <a:xfrm>
            <a:off x="311699" y="445025"/>
            <a:ext cx="7693800" cy="494400"/>
          </a:xfrm>
          <a:prstGeom prst="rect">
            <a:avLst/>
          </a:prstGeom>
          <a:solidFill>
            <a:schemeClr val="accent4"/>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300"/>
              <a:t>Key idea: Different Experiences of Time  </a:t>
            </a:r>
            <a:endParaRPr sz="3100"/>
          </a:p>
        </p:txBody>
      </p:sp>
      <p:sp>
        <p:nvSpPr>
          <p:cNvPr id="170" name="Google Shape;170;p15"/>
          <p:cNvSpPr txBox="1">
            <a:spLocks noGrp="1"/>
          </p:cNvSpPr>
          <p:nvPr>
            <p:ph type="body" idx="1"/>
          </p:nvPr>
        </p:nvSpPr>
        <p:spPr>
          <a:xfrm>
            <a:off x="311700" y="1904050"/>
            <a:ext cx="8520600" cy="1130400"/>
          </a:xfrm>
          <a:prstGeom prst="rect">
            <a:avLst/>
          </a:prstGeom>
          <a:noFill/>
          <a:ln>
            <a:noFill/>
          </a:ln>
        </p:spPr>
        <p:txBody>
          <a:bodyPr spcFirstLastPara="1" wrap="square" lIns="91425" tIns="91425" rIns="91425" bIns="91425" anchor="t" anchorCtr="0">
            <a:normAutofit/>
          </a:bodyPr>
          <a:lstStyle/>
          <a:p>
            <a:pPr marL="0" lvl="0" indent="0" algn="ctr" rtl="0">
              <a:lnSpc>
                <a:spcPct val="115000"/>
              </a:lnSpc>
              <a:spcBef>
                <a:spcPts val="0"/>
              </a:spcBef>
              <a:spcAft>
                <a:spcPts val="0"/>
              </a:spcAft>
              <a:buSzPts val="1800"/>
              <a:buNone/>
            </a:pPr>
            <a:r>
              <a:rPr lang="en">
                <a:solidFill>
                  <a:schemeClr val="dk1"/>
                </a:solidFill>
              </a:rPr>
              <a:t>“Why are people from that country always late and the other way around? Why are people from that country so obsessed with schedules and deadlines?” (04.23)</a:t>
            </a:r>
            <a:endParaRPr/>
          </a:p>
          <a:p>
            <a:pPr marL="114300" lvl="0" indent="0" algn="l" rtl="0">
              <a:lnSpc>
                <a:spcPct val="115000"/>
              </a:lnSpc>
              <a:spcBef>
                <a:spcPts val="0"/>
              </a:spcBef>
              <a:spcAft>
                <a:spcPts val="0"/>
              </a:spcAft>
              <a:buSzPts val="1800"/>
              <a:buNone/>
            </a:pPr>
            <a:endParaRPr/>
          </a:p>
        </p:txBody>
      </p:sp>
      <p:pic>
        <p:nvPicPr>
          <p:cNvPr id="171" name="Google Shape;171;p15"/>
          <p:cNvPicPr preferRelativeResize="0"/>
          <p:nvPr/>
        </p:nvPicPr>
        <p:blipFill rotWithShape="1">
          <a:blip r:embed="rId3">
            <a:alphaModFix/>
          </a:blip>
          <a:srcRect l="26368" t="21632" r="27979" b="27784"/>
          <a:stretch/>
        </p:blipFill>
        <p:spPr>
          <a:xfrm>
            <a:off x="8105280" y="0"/>
            <a:ext cx="954319" cy="1017726"/>
          </a:xfrm>
          <a:prstGeom prst="rect">
            <a:avLst/>
          </a:prstGeom>
          <a:noFill/>
          <a:ln>
            <a:noFill/>
          </a:ln>
        </p:spPr>
      </p:pic>
      <p:pic>
        <p:nvPicPr>
          <p:cNvPr id="172" name="Google Shape;172;p15"/>
          <p:cNvPicPr preferRelativeResize="0"/>
          <p:nvPr/>
        </p:nvPicPr>
        <p:blipFill rotWithShape="1">
          <a:blip r:embed="rId4">
            <a:alphaModFix/>
          </a:blip>
          <a:srcRect/>
          <a:stretch/>
        </p:blipFill>
        <p:spPr>
          <a:xfrm>
            <a:off x="8105275" y="4332020"/>
            <a:ext cx="954325" cy="81148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6"/>
          <p:cNvSpPr txBox="1">
            <a:spLocks noGrp="1"/>
          </p:cNvSpPr>
          <p:nvPr>
            <p:ph type="body" idx="1"/>
          </p:nvPr>
        </p:nvSpPr>
        <p:spPr>
          <a:xfrm>
            <a:off x="166175" y="1017725"/>
            <a:ext cx="7939200" cy="3754800"/>
          </a:xfrm>
          <a:prstGeom prst="rect">
            <a:avLst/>
          </a:prstGeom>
          <a:noFill/>
          <a:ln>
            <a:noFill/>
          </a:ln>
        </p:spPr>
        <p:txBody>
          <a:bodyPr spcFirstLastPara="1" wrap="square" lIns="91425" tIns="91425" rIns="91425" bIns="91425" anchor="t" anchorCtr="0">
            <a:normAutofit fontScale="85000" lnSpcReduction="20000"/>
          </a:bodyPr>
          <a:lstStyle/>
          <a:p>
            <a:pPr marL="114300" lvl="0" indent="0" algn="l" rtl="0">
              <a:lnSpc>
                <a:spcPct val="115000"/>
              </a:lnSpc>
              <a:spcBef>
                <a:spcPts val="0"/>
              </a:spcBef>
              <a:spcAft>
                <a:spcPts val="0"/>
              </a:spcAft>
              <a:buClr>
                <a:schemeClr val="dk1"/>
              </a:buClr>
              <a:buSzPct val="100000"/>
              <a:buFont typeface="Arial"/>
              <a:buNone/>
            </a:pPr>
            <a:r>
              <a:rPr lang="en" dirty="0">
                <a:solidFill>
                  <a:schemeClr val="dk1"/>
                </a:solidFill>
              </a:rPr>
              <a:t>(00:03:44)</a:t>
            </a:r>
            <a:endParaRPr dirty="0">
              <a:solidFill>
                <a:schemeClr val="dk1"/>
              </a:solidFill>
            </a:endParaRPr>
          </a:p>
          <a:p>
            <a:pPr marL="114300" lvl="0" indent="0" algn="l" rtl="0">
              <a:lnSpc>
                <a:spcPct val="115000"/>
              </a:lnSpc>
              <a:spcBef>
                <a:spcPts val="0"/>
              </a:spcBef>
              <a:spcAft>
                <a:spcPts val="0"/>
              </a:spcAft>
              <a:buSzPct val="100000"/>
              <a:buNone/>
            </a:pPr>
            <a:r>
              <a:rPr lang="en" b="1" dirty="0">
                <a:solidFill>
                  <a:schemeClr val="dk1"/>
                </a:solidFill>
              </a:rPr>
              <a:t>Joseph:</a:t>
            </a:r>
            <a:r>
              <a:rPr lang="en" dirty="0">
                <a:solidFill>
                  <a:schemeClr val="dk1"/>
                </a:solidFill>
              </a:rPr>
              <a:t> I teach students from all over the world and it's a topic that really gets students heated up. Not long ago I had a Turkish student arguing with a German student in front of everyone about, ‘Is it unreasonable to be upset if your friend is 20 minutes late for an appointment and doesn’t apologize?’</a:t>
            </a:r>
            <a:endParaRPr dirty="0">
              <a:solidFill>
                <a:schemeClr val="dk1"/>
              </a:solidFill>
            </a:endParaRPr>
          </a:p>
          <a:p>
            <a:pPr marL="114300" lvl="0" indent="0" algn="l" rtl="0">
              <a:lnSpc>
                <a:spcPct val="115000"/>
              </a:lnSpc>
              <a:spcBef>
                <a:spcPts val="0"/>
              </a:spcBef>
              <a:spcAft>
                <a:spcPts val="0"/>
              </a:spcAft>
              <a:buSzPct val="100000"/>
              <a:buNone/>
            </a:pPr>
            <a:r>
              <a:rPr lang="en" b="1" dirty="0">
                <a:solidFill>
                  <a:schemeClr val="dk1"/>
                </a:solidFill>
              </a:rPr>
              <a:t>Yvonne:</a:t>
            </a:r>
            <a:r>
              <a:rPr lang="en" dirty="0">
                <a:solidFill>
                  <a:schemeClr val="dk1"/>
                </a:solidFill>
              </a:rPr>
              <a:t> Okay. And what did the German students say?</a:t>
            </a:r>
            <a:endParaRPr dirty="0">
              <a:solidFill>
                <a:schemeClr val="dk1"/>
              </a:solidFill>
            </a:endParaRPr>
          </a:p>
          <a:p>
            <a:pPr marL="114300" lvl="0" indent="0" algn="l" rtl="0">
              <a:lnSpc>
                <a:spcPct val="115000"/>
              </a:lnSpc>
              <a:spcBef>
                <a:spcPts val="0"/>
              </a:spcBef>
              <a:spcAft>
                <a:spcPts val="0"/>
              </a:spcAft>
              <a:buSzPct val="100000"/>
              <a:buNone/>
            </a:pPr>
            <a:r>
              <a:rPr lang="en" b="1" dirty="0">
                <a:solidFill>
                  <a:schemeClr val="dk1"/>
                </a:solidFill>
              </a:rPr>
              <a:t>Joseph:</a:t>
            </a:r>
            <a:r>
              <a:rPr lang="en" dirty="0">
                <a:solidFill>
                  <a:schemeClr val="dk1"/>
                </a:solidFill>
              </a:rPr>
              <a:t> Well, he said, ‘Well, friends shouldn’t waste my time. so, it’s natural to be bothered if they don’t apologize.’</a:t>
            </a:r>
            <a:endParaRPr dirty="0">
              <a:solidFill>
                <a:schemeClr val="dk1"/>
              </a:solidFill>
            </a:endParaRPr>
          </a:p>
          <a:p>
            <a:pPr marL="114300" lvl="0" indent="0" algn="l" rtl="0">
              <a:lnSpc>
                <a:spcPct val="115000"/>
              </a:lnSpc>
              <a:spcBef>
                <a:spcPts val="0"/>
              </a:spcBef>
              <a:spcAft>
                <a:spcPts val="0"/>
              </a:spcAft>
              <a:buSzPct val="100000"/>
              <a:buNone/>
            </a:pPr>
            <a:r>
              <a:rPr lang="en" b="1" dirty="0">
                <a:solidFill>
                  <a:schemeClr val="dk1"/>
                </a:solidFill>
              </a:rPr>
              <a:t>Yvonne:</a:t>
            </a:r>
            <a:r>
              <a:rPr lang="en" dirty="0">
                <a:solidFill>
                  <a:schemeClr val="dk1"/>
                </a:solidFill>
              </a:rPr>
              <a:t> And the Turkish student?</a:t>
            </a:r>
            <a:endParaRPr dirty="0">
              <a:solidFill>
                <a:schemeClr val="dk1"/>
              </a:solidFill>
            </a:endParaRPr>
          </a:p>
          <a:p>
            <a:pPr marL="114300" lvl="0" indent="0" algn="l" rtl="0">
              <a:lnSpc>
                <a:spcPct val="115000"/>
              </a:lnSpc>
              <a:spcBef>
                <a:spcPts val="0"/>
              </a:spcBef>
              <a:spcAft>
                <a:spcPts val="0"/>
              </a:spcAft>
              <a:buSzPct val="100000"/>
              <a:buNone/>
            </a:pPr>
            <a:r>
              <a:rPr lang="en" b="1" dirty="0">
                <a:solidFill>
                  <a:schemeClr val="dk1"/>
                </a:solidFill>
              </a:rPr>
              <a:t>Joseph:</a:t>
            </a:r>
            <a:r>
              <a:rPr lang="en" dirty="0">
                <a:solidFill>
                  <a:schemeClr val="dk1"/>
                </a:solidFill>
              </a:rPr>
              <a:t> “Oh, the Turkish student said, ‘Oh, come on, they’re your friends. Why would you make such a big deal out of it?” </a:t>
            </a:r>
            <a:endParaRPr dirty="0">
              <a:solidFill>
                <a:schemeClr val="dk1"/>
              </a:solidFill>
            </a:endParaRPr>
          </a:p>
          <a:p>
            <a:pPr marL="114300" lvl="0" indent="0" algn="l" rtl="0">
              <a:lnSpc>
                <a:spcPct val="115000"/>
              </a:lnSpc>
              <a:spcBef>
                <a:spcPts val="0"/>
              </a:spcBef>
              <a:spcAft>
                <a:spcPts val="0"/>
              </a:spcAft>
              <a:buSzPct val="100000"/>
              <a:buNone/>
            </a:pPr>
            <a:endParaRPr dirty="0">
              <a:solidFill>
                <a:schemeClr val="dk1"/>
              </a:solidFill>
            </a:endParaRPr>
          </a:p>
          <a:p>
            <a:pPr marL="457200" lvl="0" indent="-325755" algn="l" rtl="0">
              <a:lnSpc>
                <a:spcPct val="115000"/>
              </a:lnSpc>
              <a:spcBef>
                <a:spcPts val="0"/>
              </a:spcBef>
              <a:spcAft>
                <a:spcPts val="0"/>
              </a:spcAft>
              <a:buClr>
                <a:schemeClr val="dk1"/>
              </a:buClr>
              <a:buSzPct val="100000"/>
              <a:buChar char="●"/>
            </a:pPr>
            <a:r>
              <a:rPr lang="en" dirty="0">
                <a:solidFill>
                  <a:schemeClr val="dk1"/>
                </a:solidFill>
              </a:rPr>
              <a:t>How is time experienced by the German students?</a:t>
            </a:r>
            <a:endParaRPr dirty="0">
              <a:solidFill>
                <a:schemeClr val="dk1"/>
              </a:solidFill>
            </a:endParaRPr>
          </a:p>
          <a:p>
            <a:pPr marL="457200" lvl="0" indent="-325755" algn="l" rtl="0">
              <a:lnSpc>
                <a:spcPct val="115000"/>
              </a:lnSpc>
              <a:spcBef>
                <a:spcPts val="0"/>
              </a:spcBef>
              <a:spcAft>
                <a:spcPts val="0"/>
              </a:spcAft>
              <a:buClr>
                <a:schemeClr val="dk1"/>
              </a:buClr>
              <a:buSzPct val="100000"/>
              <a:buChar char="●"/>
            </a:pPr>
            <a:r>
              <a:rPr lang="en" dirty="0">
                <a:solidFill>
                  <a:schemeClr val="dk1"/>
                </a:solidFill>
              </a:rPr>
              <a:t>How is time experienced by the Turkish students?</a:t>
            </a:r>
            <a:endParaRPr dirty="0">
              <a:solidFill>
                <a:schemeClr val="dk1"/>
              </a:solidFill>
            </a:endParaRPr>
          </a:p>
          <a:p>
            <a:pPr marL="457200" lvl="0" indent="-325755" algn="l" rtl="0">
              <a:lnSpc>
                <a:spcPct val="115000"/>
              </a:lnSpc>
              <a:spcBef>
                <a:spcPts val="0"/>
              </a:spcBef>
              <a:spcAft>
                <a:spcPts val="0"/>
              </a:spcAft>
              <a:buClr>
                <a:schemeClr val="dk1"/>
              </a:buClr>
              <a:buSzPct val="100000"/>
              <a:buChar char="●"/>
            </a:pPr>
            <a:r>
              <a:rPr lang="en" dirty="0">
                <a:solidFill>
                  <a:schemeClr val="dk1"/>
                </a:solidFill>
              </a:rPr>
              <a:t>What is more important to each of them? Why is it so?</a:t>
            </a:r>
            <a:endParaRPr dirty="0">
              <a:solidFill>
                <a:schemeClr val="dk1"/>
              </a:solidFill>
            </a:endParaRPr>
          </a:p>
        </p:txBody>
      </p:sp>
      <p:pic>
        <p:nvPicPr>
          <p:cNvPr id="178" name="Google Shape;178;p16"/>
          <p:cNvPicPr preferRelativeResize="0"/>
          <p:nvPr/>
        </p:nvPicPr>
        <p:blipFill rotWithShape="1">
          <a:blip r:embed="rId3">
            <a:alphaModFix/>
          </a:blip>
          <a:srcRect l="26368" t="21632" r="27979" b="27784"/>
          <a:stretch/>
        </p:blipFill>
        <p:spPr>
          <a:xfrm>
            <a:off x="8105280" y="0"/>
            <a:ext cx="954319" cy="1017726"/>
          </a:xfrm>
          <a:prstGeom prst="rect">
            <a:avLst/>
          </a:prstGeom>
          <a:noFill/>
          <a:ln>
            <a:noFill/>
          </a:ln>
        </p:spPr>
      </p:pic>
      <p:sp>
        <p:nvSpPr>
          <p:cNvPr id="179" name="Google Shape;179;p16"/>
          <p:cNvSpPr txBox="1">
            <a:spLocks noGrp="1"/>
          </p:cNvSpPr>
          <p:nvPr>
            <p:ph type="title"/>
          </p:nvPr>
        </p:nvSpPr>
        <p:spPr>
          <a:xfrm>
            <a:off x="311700" y="222513"/>
            <a:ext cx="7481400" cy="572700"/>
          </a:xfrm>
          <a:prstGeom prst="rect">
            <a:avLst/>
          </a:prstGeom>
          <a:solidFill>
            <a:schemeClr val="accent4"/>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111"/>
              <a:buNone/>
            </a:pPr>
            <a:r>
              <a:rPr lang="en" sz="2300"/>
              <a:t>Exploring key idea: Different Experiences of Time  </a:t>
            </a:r>
            <a:endParaRPr sz="2300"/>
          </a:p>
          <a:p>
            <a:pPr marL="0" lvl="0" indent="0" algn="l" rtl="0">
              <a:lnSpc>
                <a:spcPct val="100000"/>
              </a:lnSpc>
              <a:spcBef>
                <a:spcPts val="0"/>
              </a:spcBef>
              <a:spcAft>
                <a:spcPts val="0"/>
              </a:spcAft>
              <a:buSzPts val="3111"/>
              <a:buNone/>
            </a:pPr>
            <a:endParaRPr/>
          </a:p>
        </p:txBody>
      </p:sp>
      <p:pic>
        <p:nvPicPr>
          <p:cNvPr id="180" name="Google Shape;180;p16"/>
          <p:cNvPicPr preferRelativeResize="0"/>
          <p:nvPr/>
        </p:nvPicPr>
        <p:blipFill rotWithShape="1">
          <a:blip r:embed="rId4">
            <a:alphaModFix/>
          </a:blip>
          <a:srcRect/>
          <a:stretch/>
        </p:blipFill>
        <p:spPr>
          <a:xfrm>
            <a:off x="8105275" y="4332020"/>
            <a:ext cx="954325" cy="81148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7"/>
          <p:cNvSpPr txBox="1">
            <a:spLocks noGrp="1"/>
          </p:cNvSpPr>
          <p:nvPr>
            <p:ph type="body" idx="1"/>
          </p:nvPr>
        </p:nvSpPr>
        <p:spPr>
          <a:xfrm>
            <a:off x="311700" y="1152475"/>
            <a:ext cx="8520600" cy="36435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1200"/>
              </a:spcBef>
              <a:spcAft>
                <a:spcPts val="0"/>
              </a:spcAft>
              <a:buSzPts val="1800"/>
              <a:buNone/>
            </a:pPr>
            <a:r>
              <a:rPr lang="en" dirty="0">
                <a:solidFill>
                  <a:schemeClr val="dk1"/>
                </a:solidFill>
              </a:rPr>
              <a:t>Which of the following statements is true about how time is experienced by people from different cultural worlds?</a:t>
            </a:r>
            <a:endParaRPr dirty="0">
              <a:solidFill>
                <a:schemeClr val="dk1"/>
              </a:solidFill>
            </a:endParaRPr>
          </a:p>
          <a:p>
            <a:pPr marL="0" lvl="0" indent="0" algn="l" rtl="0">
              <a:lnSpc>
                <a:spcPct val="115000"/>
              </a:lnSpc>
              <a:spcBef>
                <a:spcPts val="1200"/>
              </a:spcBef>
              <a:spcAft>
                <a:spcPts val="0"/>
              </a:spcAft>
              <a:buSzPts val="1800"/>
              <a:buNone/>
            </a:pPr>
            <a:endParaRPr dirty="0">
              <a:solidFill>
                <a:schemeClr val="dk1"/>
              </a:solidFill>
            </a:endParaRPr>
          </a:p>
          <a:p>
            <a:pPr marL="457200" marR="0" lvl="0" indent="-342900" algn="l" rtl="0">
              <a:lnSpc>
                <a:spcPct val="115000"/>
              </a:lnSpc>
              <a:spcBef>
                <a:spcPts val="0"/>
              </a:spcBef>
              <a:spcAft>
                <a:spcPts val="0"/>
              </a:spcAft>
              <a:buClr>
                <a:schemeClr val="dk1"/>
              </a:buClr>
              <a:buSzPts val="1800"/>
              <a:buAutoNum type="alphaLcParenR"/>
            </a:pPr>
            <a:r>
              <a:rPr lang="en" dirty="0">
                <a:solidFill>
                  <a:schemeClr val="dk1"/>
                </a:solidFill>
              </a:rPr>
              <a:t>Time is universal and is experienced in the same way everywhere.</a:t>
            </a:r>
          </a:p>
          <a:p>
            <a:pPr marL="457200" marR="0" lvl="0" indent="-342900" algn="l" rtl="0">
              <a:lnSpc>
                <a:spcPct val="115000"/>
              </a:lnSpc>
              <a:spcBef>
                <a:spcPts val="0"/>
              </a:spcBef>
              <a:spcAft>
                <a:spcPts val="0"/>
              </a:spcAft>
              <a:buClr>
                <a:schemeClr val="dk1"/>
              </a:buClr>
              <a:buSzPts val="1800"/>
              <a:buAutoNum type="alphaLcParenR"/>
            </a:pPr>
            <a:endParaRPr lang="en" dirty="0">
              <a:solidFill>
                <a:schemeClr val="dk1"/>
              </a:solidFill>
            </a:endParaRPr>
          </a:p>
          <a:p>
            <a:pPr marL="457200" marR="0" lvl="0" indent="-342900" algn="l" rtl="0">
              <a:lnSpc>
                <a:spcPct val="115000"/>
              </a:lnSpc>
              <a:spcBef>
                <a:spcPts val="0"/>
              </a:spcBef>
              <a:spcAft>
                <a:spcPts val="0"/>
              </a:spcAft>
              <a:buClr>
                <a:schemeClr val="dk1"/>
              </a:buClr>
              <a:buSzPts val="1800"/>
              <a:buAutoNum type="alphaLcParenR"/>
            </a:pPr>
            <a:r>
              <a:rPr lang="en" dirty="0">
                <a:solidFill>
                  <a:schemeClr val="dk1"/>
                </a:solidFill>
              </a:rPr>
              <a:t>You can show someone is important by sticking to schedules or by flexibility about schedules.   </a:t>
            </a:r>
          </a:p>
          <a:p>
            <a:pPr marL="457200" marR="0" lvl="0" indent="-342900" algn="l" rtl="0">
              <a:lnSpc>
                <a:spcPct val="115000"/>
              </a:lnSpc>
              <a:spcBef>
                <a:spcPts val="0"/>
              </a:spcBef>
              <a:spcAft>
                <a:spcPts val="0"/>
              </a:spcAft>
              <a:buClr>
                <a:schemeClr val="dk1"/>
              </a:buClr>
              <a:buSzPts val="1800"/>
              <a:buAutoNum type="alphaLcParenR"/>
            </a:pPr>
            <a:endParaRPr lang="en" dirty="0">
              <a:solidFill>
                <a:schemeClr val="dk1"/>
              </a:solidFill>
            </a:endParaRPr>
          </a:p>
          <a:p>
            <a:pPr marL="457200" marR="0" lvl="0" indent="-342900" algn="l" rtl="0">
              <a:lnSpc>
                <a:spcPct val="115000"/>
              </a:lnSpc>
              <a:spcBef>
                <a:spcPts val="0"/>
              </a:spcBef>
              <a:spcAft>
                <a:spcPts val="0"/>
              </a:spcAft>
              <a:buClr>
                <a:schemeClr val="dk1"/>
              </a:buClr>
              <a:buSzPts val="1800"/>
              <a:buAutoNum type="alphaLcParenR"/>
            </a:pPr>
            <a:r>
              <a:rPr lang="en" dirty="0">
                <a:solidFill>
                  <a:schemeClr val="dk1"/>
                </a:solidFill>
              </a:rPr>
              <a:t>All around the world people feel that sticking to schedules is very important. </a:t>
            </a:r>
            <a:endParaRPr dirty="0">
              <a:solidFill>
                <a:schemeClr val="dk1"/>
              </a:solidFill>
            </a:endParaRPr>
          </a:p>
        </p:txBody>
      </p:sp>
      <p:pic>
        <p:nvPicPr>
          <p:cNvPr id="186" name="Google Shape;186;p17"/>
          <p:cNvPicPr preferRelativeResize="0"/>
          <p:nvPr/>
        </p:nvPicPr>
        <p:blipFill rotWithShape="1">
          <a:blip r:embed="rId3">
            <a:alphaModFix/>
          </a:blip>
          <a:srcRect l="26368" t="21632" r="27979" b="27784"/>
          <a:stretch/>
        </p:blipFill>
        <p:spPr>
          <a:xfrm>
            <a:off x="8105280" y="0"/>
            <a:ext cx="954319" cy="1017726"/>
          </a:xfrm>
          <a:prstGeom prst="rect">
            <a:avLst/>
          </a:prstGeom>
          <a:noFill/>
          <a:ln>
            <a:noFill/>
          </a:ln>
        </p:spPr>
      </p:pic>
      <p:sp>
        <p:nvSpPr>
          <p:cNvPr id="187" name="Google Shape;187;p17"/>
          <p:cNvSpPr txBox="1">
            <a:spLocks noGrp="1"/>
          </p:cNvSpPr>
          <p:nvPr>
            <p:ph type="title"/>
          </p:nvPr>
        </p:nvSpPr>
        <p:spPr>
          <a:xfrm>
            <a:off x="311700" y="222513"/>
            <a:ext cx="7481400" cy="572700"/>
          </a:xfrm>
          <a:prstGeom prst="rect">
            <a:avLst/>
          </a:prstGeom>
          <a:solidFill>
            <a:schemeClr val="accent4"/>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Check your understanding!</a:t>
            </a:r>
            <a:endParaRPr/>
          </a:p>
        </p:txBody>
      </p:sp>
      <p:pic>
        <p:nvPicPr>
          <p:cNvPr id="188" name="Google Shape;188;p17"/>
          <p:cNvPicPr preferRelativeResize="0"/>
          <p:nvPr/>
        </p:nvPicPr>
        <p:blipFill rotWithShape="1">
          <a:blip r:embed="rId4">
            <a:alphaModFix/>
          </a:blip>
          <a:srcRect/>
          <a:stretch/>
        </p:blipFill>
        <p:spPr>
          <a:xfrm>
            <a:off x="8105275" y="4332020"/>
            <a:ext cx="954325" cy="81148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8"/>
          <p:cNvSpPr txBox="1">
            <a:spLocks noGrp="1"/>
          </p:cNvSpPr>
          <p:nvPr>
            <p:ph type="title"/>
          </p:nvPr>
        </p:nvSpPr>
        <p:spPr>
          <a:xfrm>
            <a:off x="311699" y="445025"/>
            <a:ext cx="7693800" cy="494400"/>
          </a:xfrm>
          <a:prstGeom prst="rect">
            <a:avLst/>
          </a:prstGeom>
          <a:solidFill>
            <a:schemeClr val="accent4"/>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300"/>
              <a:t>Key insight: Time talks  </a:t>
            </a:r>
            <a:endParaRPr sz="3100"/>
          </a:p>
        </p:txBody>
      </p:sp>
      <p:sp>
        <p:nvSpPr>
          <p:cNvPr id="194" name="Google Shape;194;p18"/>
          <p:cNvSpPr txBox="1">
            <a:spLocks noGrp="1"/>
          </p:cNvSpPr>
          <p:nvPr>
            <p:ph type="body" idx="1"/>
          </p:nvPr>
        </p:nvSpPr>
        <p:spPr>
          <a:xfrm>
            <a:off x="311700" y="1904050"/>
            <a:ext cx="8520600" cy="1130400"/>
          </a:xfrm>
          <a:prstGeom prst="rect">
            <a:avLst/>
          </a:prstGeom>
          <a:noFill/>
          <a:ln>
            <a:noFill/>
          </a:ln>
        </p:spPr>
        <p:txBody>
          <a:bodyPr spcFirstLastPara="1" wrap="square" lIns="91425" tIns="91425" rIns="91425" bIns="91425" anchor="t" anchorCtr="0">
            <a:normAutofit/>
          </a:bodyPr>
          <a:lstStyle/>
          <a:p>
            <a:pPr marL="0" lvl="0" indent="0" algn="ctr" rtl="0">
              <a:lnSpc>
                <a:spcPct val="115000"/>
              </a:lnSpc>
              <a:spcBef>
                <a:spcPts val="0"/>
              </a:spcBef>
              <a:spcAft>
                <a:spcPts val="0"/>
              </a:spcAft>
              <a:buSzPts val="1800"/>
              <a:buNone/>
            </a:pPr>
            <a:r>
              <a:rPr lang="en">
                <a:solidFill>
                  <a:schemeClr val="dk1"/>
                </a:solidFill>
              </a:rPr>
              <a:t>“Time talks, it's not simply a way to keep track of activities. It is integral to human life and communication.” (05.23)</a:t>
            </a:r>
            <a:endParaRPr/>
          </a:p>
          <a:p>
            <a:pPr marL="114300" lvl="0" indent="0" algn="l" rtl="0">
              <a:lnSpc>
                <a:spcPct val="115000"/>
              </a:lnSpc>
              <a:spcBef>
                <a:spcPts val="0"/>
              </a:spcBef>
              <a:spcAft>
                <a:spcPts val="0"/>
              </a:spcAft>
              <a:buSzPts val="1800"/>
              <a:buNone/>
            </a:pPr>
            <a:endParaRPr/>
          </a:p>
        </p:txBody>
      </p:sp>
      <p:pic>
        <p:nvPicPr>
          <p:cNvPr id="195" name="Google Shape;195;p18"/>
          <p:cNvPicPr preferRelativeResize="0"/>
          <p:nvPr/>
        </p:nvPicPr>
        <p:blipFill rotWithShape="1">
          <a:blip r:embed="rId3">
            <a:alphaModFix/>
          </a:blip>
          <a:srcRect l="26368" t="21632" r="27979" b="27784"/>
          <a:stretch/>
        </p:blipFill>
        <p:spPr>
          <a:xfrm>
            <a:off x="8105280" y="0"/>
            <a:ext cx="954319" cy="1017726"/>
          </a:xfrm>
          <a:prstGeom prst="rect">
            <a:avLst/>
          </a:prstGeom>
          <a:noFill/>
          <a:ln>
            <a:noFill/>
          </a:ln>
        </p:spPr>
      </p:pic>
      <p:pic>
        <p:nvPicPr>
          <p:cNvPr id="196" name="Google Shape;196;p18"/>
          <p:cNvPicPr preferRelativeResize="0"/>
          <p:nvPr/>
        </p:nvPicPr>
        <p:blipFill rotWithShape="1">
          <a:blip r:embed="rId4">
            <a:alphaModFix/>
          </a:blip>
          <a:srcRect/>
          <a:stretch/>
        </p:blipFill>
        <p:spPr>
          <a:xfrm>
            <a:off x="8105275" y="4332020"/>
            <a:ext cx="954325" cy="81148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9"/>
          <p:cNvSpPr txBox="1">
            <a:spLocks noGrp="1"/>
          </p:cNvSpPr>
          <p:nvPr>
            <p:ph type="body" idx="1"/>
          </p:nvPr>
        </p:nvSpPr>
        <p:spPr>
          <a:xfrm>
            <a:off x="166175" y="1017725"/>
            <a:ext cx="7939200" cy="3754800"/>
          </a:xfrm>
          <a:prstGeom prst="rect">
            <a:avLst/>
          </a:prstGeom>
          <a:noFill/>
          <a:ln>
            <a:noFill/>
          </a:ln>
        </p:spPr>
        <p:txBody>
          <a:bodyPr spcFirstLastPara="1" wrap="square" lIns="91425" tIns="91425" rIns="91425" bIns="91425" anchor="t" anchorCtr="0">
            <a:normAutofit/>
          </a:bodyPr>
          <a:lstStyle/>
          <a:p>
            <a:pPr marL="114300" lvl="0" indent="0" algn="l" rtl="0">
              <a:lnSpc>
                <a:spcPct val="115000"/>
              </a:lnSpc>
              <a:spcBef>
                <a:spcPts val="0"/>
              </a:spcBef>
              <a:spcAft>
                <a:spcPts val="0"/>
              </a:spcAft>
              <a:buSzPts val="1800"/>
              <a:buNone/>
            </a:pPr>
            <a:r>
              <a:rPr lang="en" sz="1500">
                <a:solidFill>
                  <a:schemeClr val="dk1"/>
                </a:solidFill>
              </a:rPr>
              <a:t>(00:05:38)</a:t>
            </a:r>
            <a:endParaRPr sz="1500">
              <a:solidFill>
                <a:schemeClr val="dk1"/>
              </a:solidFill>
            </a:endParaRPr>
          </a:p>
          <a:p>
            <a:pPr marL="114300" lvl="0" indent="0" algn="l" rtl="0">
              <a:lnSpc>
                <a:spcPct val="115000"/>
              </a:lnSpc>
              <a:spcBef>
                <a:spcPts val="0"/>
              </a:spcBef>
              <a:spcAft>
                <a:spcPts val="0"/>
              </a:spcAft>
              <a:buSzPts val="1800"/>
              <a:buNone/>
            </a:pPr>
            <a:r>
              <a:rPr lang="en" sz="1500">
                <a:solidFill>
                  <a:schemeClr val="dk1"/>
                </a:solidFill>
              </a:rPr>
              <a:t>“Time is not simply a matter of minutes on the clock or the changing of the seasons. Humans organize their behavior with different time systems or feelings or, or time logics. And that we take these for granted as though they're the same for everyone. But in fact, they are deeply influenced by culture. So, I like this quote here from Hall, and this is a slight paraphrase: “People in the Western world, particularly Americans, tend to think of time as something fixed from which we cannot escape, just like the air we breathe”. </a:t>
            </a:r>
            <a:endParaRPr sz="1500">
              <a:solidFill>
                <a:schemeClr val="dk1"/>
              </a:solidFill>
            </a:endParaRPr>
          </a:p>
          <a:p>
            <a:pPr marL="114300" lvl="0" indent="0" algn="l" rtl="0">
              <a:lnSpc>
                <a:spcPct val="115000"/>
              </a:lnSpc>
              <a:spcBef>
                <a:spcPts val="0"/>
              </a:spcBef>
              <a:spcAft>
                <a:spcPts val="0"/>
              </a:spcAft>
              <a:buSzPts val="1800"/>
              <a:buNone/>
            </a:pP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
                <a:solidFill>
                  <a:schemeClr val="dk1"/>
                </a:solidFill>
              </a:rPr>
              <a:t>What do we mean by ‘time logics’? </a:t>
            </a: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
                <a:solidFill>
                  <a:schemeClr val="dk1"/>
                </a:solidFill>
              </a:rPr>
              <a:t>Are time logics the same for everyone? Why/ why not?</a:t>
            </a:r>
            <a:endParaRPr>
              <a:solidFill>
                <a:schemeClr val="dk1"/>
              </a:solidFill>
            </a:endParaRPr>
          </a:p>
        </p:txBody>
      </p:sp>
      <p:pic>
        <p:nvPicPr>
          <p:cNvPr id="202" name="Google Shape;202;p19"/>
          <p:cNvPicPr preferRelativeResize="0"/>
          <p:nvPr/>
        </p:nvPicPr>
        <p:blipFill rotWithShape="1">
          <a:blip r:embed="rId3">
            <a:alphaModFix/>
          </a:blip>
          <a:srcRect l="26368" t="21632" r="27979" b="27784"/>
          <a:stretch/>
        </p:blipFill>
        <p:spPr>
          <a:xfrm>
            <a:off x="8105280" y="0"/>
            <a:ext cx="954319" cy="1017726"/>
          </a:xfrm>
          <a:prstGeom prst="rect">
            <a:avLst/>
          </a:prstGeom>
          <a:noFill/>
          <a:ln>
            <a:noFill/>
          </a:ln>
        </p:spPr>
      </p:pic>
      <p:sp>
        <p:nvSpPr>
          <p:cNvPr id="203" name="Google Shape;203;p19"/>
          <p:cNvSpPr txBox="1">
            <a:spLocks noGrp="1"/>
          </p:cNvSpPr>
          <p:nvPr>
            <p:ph type="title"/>
          </p:nvPr>
        </p:nvSpPr>
        <p:spPr>
          <a:xfrm>
            <a:off x="311700" y="222513"/>
            <a:ext cx="7481400" cy="572700"/>
          </a:xfrm>
          <a:prstGeom prst="rect">
            <a:avLst/>
          </a:prstGeom>
          <a:solidFill>
            <a:schemeClr val="accent4"/>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111"/>
              <a:buNone/>
            </a:pPr>
            <a:r>
              <a:rPr lang="en" sz="2300"/>
              <a:t>Exploring key insight: Time talks</a:t>
            </a:r>
            <a:endParaRPr sz="2300"/>
          </a:p>
          <a:p>
            <a:pPr marL="0" lvl="0" indent="0" algn="l" rtl="0">
              <a:lnSpc>
                <a:spcPct val="100000"/>
              </a:lnSpc>
              <a:spcBef>
                <a:spcPts val="0"/>
              </a:spcBef>
              <a:spcAft>
                <a:spcPts val="0"/>
              </a:spcAft>
              <a:buSzPts val="3111"/>
              <a:buNone/>
            </a:pPr>
            <a:endParaRPr/>
          </a:p>
        </p:txBody>
      </p:sp>
      <p:pic>
        <p:nvPicPr>
          <p:cNvPr id="204" name="Google Shape;204;p19"/>
          <p:cNvPicPr preferRelativeResize="0"/>
          <p:nvPr/>
        </p:nvPicPr>
        <p:blipFill rotWithShape="1">
          <a:blip r:embed="rId4">
            <a:alphaModFix/>
          </a:blip>
          <a:srcRect/>
          <a:stretch/>
        </p:blipFill>
        <p:spPr>
          <a:xfrm>
            <a:off x="8105275" y="4332020"/>
            <a:ext cx="954325" cy="8114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2"/>
          <p:cNvSpPr txBox="1">
            <a:spLocks noGrp="1"/>
          </p:cNvSpPr>
          <p:nvPr>
            <p:ph type="title"/>
          </p:nvPr>
        </p:nvSpPr>
        <p:spPr>
          <a:xfrm>
            <a:off x="311700" y="225575"/>
            <a:ext cx="8520600" cy="771000"/>
          </a:xfrm>
          <a:prstGeom prst="rect">
            <a:avLst/>
          </a:prstGeom>
          <a:solidFill>
            <a:schemeClr val="accent4"/>
          </a:solid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2800"/>
              <a:buNone/>
            </a:pPr>
            <a:r>
              <a:rPr lang="en" b="1"/>
              <a:t>Acknowledgements</a:t>
            </a:r>
            <a:endParaRPr b="1"/>
          </a:p>
        </p:txBody>
      </p:sp>
      <p:sp>
        <p:nvSpPr>
          <p:cNvPr id="63" name="Google Shape;63;p2"/>
          <p:cNvSpPr txBox="1">
            <a:spLocks noGrp="1"/>
          </p:cNvSpPr>
          <p:nvPr>
            <p:ph type="body" idx="1"/>
          </p:nvPr>
        </p:nvSpPr>
        <p:spPr>
          <a:xfrm>
            <a:off x="311700" y="1284725"/>
            <a:ext cx="8520600" cy="3284100"/>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lnSpc>
                <a:spcPct val="115000"/>
              </a:lnSpc>
              <a:spcBef>
                <a:spcPts val="0"/>
              </a:spcBef>
              <a:spcAft>
                <a:spcPts val="0"/>
              </a:spcAft>
              <a:buSzPts val="1800"/>
              <a:buNone/>
            </a:pPr>
            <a:r>
              <a:rPr lang="en">
                <a:solidFill>
                  <a:schemeClr val="dk1"/>
                </a:solidFill>
              </a:rPr>
              <a:t>These materials were created as part of a collaborative project by the Japan Intercultural Institute. They are open source and can be freely used. Special thanks to a dedicated team of educators from different countries that contributed to this project. Contributors include: Sanne Bosma, Tannistha Dasgupta, Meena Eswaran, Jane Everett, Rob Fritz, Grazia Ghellini, Katarzyna Grzesik-Harz, Valerie Hansford, Jessica Janda, Christina Kapaun, Corazon Kato, Kasia Kucharska, Isabelle Al-Haj Johnston, Zeina Matar, Lynne Murphy, Lucile Roberts, Jo Thomas, Marie Tseng, and Revathi Viswanathan.</a:t>
            </a:r>
            <a:endParaRPr>
              <a:solidFill>
                <a:schemeClr val="dk1"/>
              </a:solidFill>
            </a:endParaRPr>
          </a:p>
          <a:p>
            <a:pPr marL="0" lvl="0" indent="0" algn="l" rtl="0">
              <a:lnSpc>
                <a:spcPct val="115000"/>
              </a:lnSpc>
              <a:spcBef>
                <a:spcPts val="1200"/>
              </a:spcBef>
              <a:spcAft>
                <a:spcPts val="1200"/>
              </a:spcAft>
              <a:buSzPts val="1800"/>
              <a:buNone/>
            </a:pPr>
            <a:r>
              <a:rPr lang="en">
                <a:solidFill>
                  <a:schemeClr val="dk1"/>
                </a:solidFill>
              </a:rPr>
              <a:t>To find out more about the project, see </a:t>
            </a:r>
            <a:r>
              <a:rPr lang="en" u="sng">
                <a:solidFill>
                  <a:schemeClr val="dk1"/>
                </a:solidFill>
                <a:hlinkClick r:id="rId3">
                  <a:extLst>
                    <a:ext uri="{A12FA001-AC4F-418D-AE19-62706E023703}">
                      <ahyp:hlinkClr xmlns:ahyp="http://schemas.microsoft.com/office/drawing/2018/hyperlinkcolor" val="tx"/>
                    </a:ext>
                  </a:extLst>
                </a:hlinkClick>
              </a:rPr>
              <a:t>here</a:t>
            </a:r>
            <a:r>
              <a:rPr lang="en">
                <a:solidFill>
                  <a:schemeClr val="dk1"/>
                </a:solidFill>
              </a:rPr>
              <a:t>. For questions, comments or participating in JII activities, contact: </a:t>
            </a:r>
            <a:r>
              <a:rPr lang="en" u="sng">
                <a:solidFill>
                  <a:schemeClr val="dk1"/>
                </a:solidFill>
                <a:hlinkClick r:id="rId4">
                  <a:extLst>
                    <a:ext uri="{A12FA001-AC4F-418D-AE19-62706E023703}">
                      <ahyp:hlinkClr xmlns:ahyp="http://schemas.microsoft.com/office/drawing/2018/hyperlinkcolor" val="tx"/>
                    </a:ext>
                  </a:extLst>
                </a:hlinkClick>
              </a:rPr>
              <a:t>info@japanintercultural.org</a:t>
            </a:r>
            <a:r>
              <a:rPr lang="en">
                <a:solidFill>
                  <a:schemeClr val="dk1"/>
                </a:solidFill>
              </a:rPr>
              <a:t>. </a:t>
            </a:r>
            <a:endParaRPr>
              <a:solidFill>
                <a:schemeClr val="dk1"/>
              </a:solidFill>
            </a:endParaRPr>
          </a:p>
        </p:txBody>
      </p:sp>
      <p:pic>
        <p:nvPicPr>
          <p:cNvPr id="64" name="Google Shape;64;p2"/>
          <p:cNvPicPr preferRelativeResize="0"/>
          <p:nvPr/>
        </p:nvPicPr>
        <p:blipFill rotWithShape="1">
          <a:blip r:embed="rId5">
            <a:alphaModFix/>
          </a:blip>
          <a:srcRect/>
          <a:stretch/>
        </p:blipFill>
        <p:spPr>
          <a:xfrm>
            <a:off x="8105275" y="4332020"/>
            <a:ext cx="954325" cy="81148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0"/>
          <p:cNvSpPr txBox="1">
            <a:spLocks noGrp="1"/>
          </p:cNvSpPr>
          <p:nvPr>
            <p:ph type="body" idx="1"/>
          </p:nvPr>
        </p:nvSpPr>
        <p:spPr>
          <a:xfrm>
            <a:off x="311700" y="1152475"/>
            <a:ext cx="8520600" cy="3643500"/>
          </a:xfrm>
          <a:prstGeom prst="rect">
            <a:avLst/>
          </a:prstGeom>
          <a:noFill/>
          <a:ln>
            <a:noFill/>
          </a:ln>
        </p:spPr>
        <p:txBody>
          <a:bodyPr spcFirstLastPara="1" wrap="square" lIns="91425" tIns="91425" rIns="91425" bIns="91425" anchor="t" anchorCtr="0">
            <a:normAutofit/>
          </a:bodyPr>
          <a:lstStyle/>
          <a:p>
            <a:pPr marL="0" marR="0" lvl="0" indent="0" algn="l" rtl="0">
              <a:lnSpc>
                <a:spcPct val="115000"/>
              </a:lnSpc>
              <a:spcBef>
                <a:spcPts val="0"/>
              </a:spcBef>
              <a:spcAft>
                <a:spcPts val="0"/>
              </a:spcAft>
              <a:buSzPts val="1800"/>
              <a:buNone/>
            </a:pPr>
            <a:r>
              <a:rPr lang="en" dirty="0">
                <a:solidFill>
                  <a:schemeClr val="dk1"/>
                </a:solidFill>
              </a:rPr>
              <a:t>What are time logics? </a:t>
            </a:r>
            <a:endParaRPr dirty="0">
              <a:solidFill>
                <a:schemeClr val="dk1"/>
              </a:solidFill>
            </a:endParaRPr>
          </a:p>
          <a:p>
            <a:pPr marL="0" marR="0" lvl="0" indent="0" algn="l" rtl="0">
              <a:lnSpc>
                <a:spcPct val="115000"/>
              </a:lnSpc>
              <a:spcBef>
                <a:spcPts val="0"/>
              </a:spcBef>
              <a:spcAft>
                <a:spcPts val="0"/>
              </a:spcAft>
              <a:buSzPts val="1800"/>
              <a:buNone/>
            </a:pPr>
            <a:endParaRPr dirty="0">
              <a:solidFill>
                <a:schemeClr val="dk1"/>
              </a:solidFill>
            </a:endParaRPr>
          </a:p>
          <a:p>
            <a:pPr marL="457200" marR="0" lvl="0" indent="-342900" algn="l" rtl="0">
              <a:lnSpc>
                <a:spcPct val="115000"/>
              </a:lnSpc>
              <a:spcBef>
                <a:spcPts val="0"/>
              </a:spcBef>
              <a:spcAft>
                <a:spcPts val="0"/>
              </a:spcAft>
              <a:buClr>
                <a:schemeClr val="dk1"/>
              </a:buClr>
              <a:buSzPts val="1800"/>
              <a:buAutoNum type="alphaLcParenR"/>
            </a:pPr>
            <a:r>
              <a:rPr lang="en" dirty="0">
                <a:solidFill>
                  <a:schemeClr val="dk1"/>
                </a:solidFill>
              </a:rPr>
              <a:t>A universal approach to time around the world.</a:t>
            </a:r>
          </a:p>
          <a:p>
            <a:pPr marL="457200" marR="0" lvl="0" indent="-342900" algn="l" rtl="0">
              <a:lnSpc>
                <a:spcPct val="115000"/>
              </a:lnSpc>
              <a:spcBef>
                <a:spcPts val="0"/>
              </a:spcBef>
              <a:spcAft>
                <a:spcPts val="0"/>
              </a:spcAft>
              <a:buClr>
                <a:schemeClr val="dk1"/>
              </a:buClr>
              <a:buSzPts val="1800"/>
              <a:buAutoNum type="alphaLcParenR"/>
            </a:pPr>
            <a:endParaRPr lang="en" dirty="0">
              <a:solidFill>
                <a:schemeClr val="dk1"/>
              </a:solidFill>
            </a:endParaRPr>
          </a:p>
          <a:p>
            <a:pPr marL="457200" marR="0" lvl="0" indent="-342900" algn="l" rtl="0">
              <a:lnSpc>
                <a:spcPct val="115000"/>
              </a:lnSpc>
              <a:spcBef>
                <a:spcPts val="0"/>
              </a:spcBef>
              <a:spcAft>
                <a:spcPts val="0"/>
              </a:spcAft>
              <a:buClr>
                <a:schemeClr val="dk1"/>
              </a:buClr>
              <a:buSzPts val="1800"/>
              <a:buAutoNum type="alphaLcParenR"/>
            </a:pPr>
            <a:r>
              <a:rPr lang="en" dirty="0">
                <a:solidFill>
                  <a:schemeClr val="dk1"/>
                </a:solidFill>
              </a:rPr>
              <a:t>The “Western” way of thinking about time which emphasizes schedules.</a:t>
            </a:r>
          </a:p>
          <a:p>
            <a:pPr marL="457200" marR="0" lvl="0" indent="-342900" algn="l" rtl="0">
              <a:lnSpc>
                <a:spcPct val="115000"/>
              </a:lnSpc>
              <a:spcBef>
                <a:spcPts val="0"/>
              </a:spcBef>
              <a:spcAft>
                <a:spcPts val="0"/>
              </a:spcAft>
              <a:buClr>
                <a:schemeClr val="dk1"/>
              </a:buClr>
              <a:buSzPts val="1800"/>
              <a:buAutoNum type="alphaLcParenR"/>
            </a:pPr>
            <a:endParaRPr lang="en" dirty="0">
              <a:solidFill>
                <a:schemeClr val="dk1"/>
              </a:solidFill>
            </a:endParaRPr>
          </a:p>
          <a:p>
            <a:pPr marL="457200" marR="0" lvl="0" indent="-342900" algn="l" rtl="0">
              <a:lnSpc>
                <a:spcPct val="115000"/>
              </a:lnSpc>
              <a:spcBef>
                <a:spcPts val="0"/>
              </a:spcBef>
              <a:spcAft>
                <a:spcPts val="0"/>
              </a:spcAft>
              <a:buClr>
                <a:schemeClr val="dk1"/>
              </a:buClr>
              <a:buSzPts val="1800"/>
              <a:buAutoNum type="alphaLcParenR"/>
            </a:pPr>
            <a:r>
              <a:rPr lang="en" dirty="0">
                <a:solidFill>
                  <a:schemeClr val="dk1"/>
                </a:solidFill>
              </a:rPr>
              <a:t>The different ways in which people organize their </a:t>
            </a:r>
            <a:r>
              <a:rPr lang="en" dirty="0" err="1">
                <a:solidFill>
                  <a:schemeClr val="dk1"/>
                </a:solidFill>
              </a:rPr>
              <a:t>behaviour</a:t>
            </a:r>
            <a:r>
              <a:rPr lang="en" dirty="0">
                <a:solidFill>
                  <a:schemeClr val="dk1"/>
                </a:solidFill>
              </a:rPr>
              <a:t> using time.</a:t>
            </a:r>
            <a:endParaRPr dirty="0">
              <a:solidFill>
                <a:schemeClr val="dk1"/>
              </a:solidFill>
            </a:endParaRPr>
          </a:p>
          <a:p>
            <a:pPr marL="457200" marR="0" lvl="0" indent="0" algn="l" rtl="0">
              <a:lnSpc>
                <a:spcPct val="115000"/>
              </a:lnSpc>
              <a:spcBef>
                <a:spcPts val="0"/>
              </a:spcBef>
              <a:spcAft>
                <a:spcPts val="0"/>
              </a:spcAft>
              <a:buSzPts val="1800"/>
              <a:buNone/>
            </a:pPr>
            <a:endParaRPr dirty="0">
              <a:solidFill>
                <a:schemeClr val="dk1"/>
              </a:solidFill>
            </a:endParaRPr>
          </a:p>
        </p:txBody>
      </p:sp>
      <p:pic>
        <p:nvPicPr>
          <p:cNvPr id="210" name="Google Shape;210;p20"/>
          <p:cNvPicPr preferRelativeResize="0"/>
          <p:nvPr/>
        </p:nvPicPr>
        <p:blipFill rotWithShape="1">
          <a:blip r:embed="rId3">
            <a:alphaModFix/>
          </a:blip>
          <a:srcRect l="26368" t="21632" r="27979" b="27784"/>
          <a:stretch/>
        </p:blipFill>
        <p:spPr>
          <a:xfrm>
            <a:off x="8105280" y="0"/>
            <a:ext cx="954319" cy="1017726"/>
          </a:xfrm>
          <a:prstGeom prst="rect">
            <a:avLst/>
          </a:prstGeom>
          <a:noFill/>
          <a:ln>
            <a:noFill/>
          </a:ln>
        </p:spPr>
      </p:pic>
      <p:sp>
        <p:nvSpPr>
          <p:cNvPr id="211" name="Google Shape;211;p20"/>
          <p:cNvSpPr txBox="1">
            <a:spLocks noGrp="1"/>
          </p:cNvSpPr>
          <p:nvPr>
            <p:ph type="title"/>
          </p:nvPr>
        </p:nvSpPr>
        <p:spPr>
          <a:xfrm>
            <a:off x="311700" y="222513"/>
            <a:ext cx="7481400" cy="572700"/>
          </a:xfrm>
          <a:prstGeom prst="rect">
            <a:avLst/>
          </a:prstGeom>
          <a:solidFill>
            <a:schemeClr val="accent4"/>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Check your understanding!</a:t>
            </a:r>
            <a:endParaRPr/>
          </a:p>
        </p:txBody>
      </p:sp>
      <p:pic>
        <p:nvPicPr>
          <p:cNvPr id="212" name="Google Shape;212;p20"/>
          <p:cNvPicPr preferRelativeResize="0"/>
          <p:nvPr/>
        </p:nvPicPr>
        <p:blipFill rotWithShape="1">
          <a:blip r:embed="rId4">
            <a:alphaModFix/>
          </a:blip>
          <a:srcRect/>
          <a:stretch/>
        </p:blipFill>
        <p:spPr>
          <a:xfrm>
            <a:off x="8105275" y="4332020"/>
            <a:ext cx="954325" cy="81148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1"/>
          <p:cNvSpPr txBox="1">
            <a:spLocks noGrp="1"/>
          </p:cNvSpPr>
          <p:nvPr>
            <p:ph type="title"/>
          </p:nvPr>
        </p:nvSpPr>
        <p:spPr>
          <a:xfrm>
            <a:off x="1520250" y="1330500"/>
            <a:ext cx="6103500" cy="2482500"/>
          </a:xfrm>
          <a:prstGeom prst="rect">
            <a:avLst/>
          </a:prstGeom>
          <a:solidFill>
            <a:schemeClr val="accent4"/>
          </a:solid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2800"/>
              <a:buNone/>
            </a:pPr>
            <a:r>
              <a:rPr lang="en" sz="3500" b="1"/>
              <a:t>Part 2: Rubber time or slaves to the clock?</a:t>
            </a:r>
            <a:endParaRPr sz="3500" b="1"/>
          </a:p>
          <a:p>
            <a:pPr marL="0" lvl="0" indent="0" algn="ctr" rtl="0">
              <a:lnSpc>
                <a:spcPct val="100000"/>
              </a:lnSpc>
              <a:spcBef>
                <a:spcPts val="0"/>
              </a:spcBef>
              <a:spcAft>
                <a:spcPts val="0"/>
              </a:spcAft>
              <a:buSzPts val="2800"/>
              <a:buNone/>
            </a:pPr>
            <a:r>
              <a:rPr lang="en" sz="3500"/>
              <a:t>Key ideas / insights</a:t>
            </a:r>
            <a:endParaRPr sz="3500"/>
          </a:p>
        </p:txBody>
      </p:sp>
      <p:pic>
        <p:nvPicPr>
          <p:cNvPr id="218" name="Google Shape;218;p21"/>
          <p:cNvPicPr preferRelativeResize="0"/>
          <p:nvPr/>
        </p:nvPicPr>
        <p:blipFill rotWithShape="1">
          <a:blip r:embed="rId3">
            <a:alphaModFix/>
          </a:blip>
          <a:srcRect l="26370" t="21632" r="27978" b="27787"/>
          <a:stretch/>
        </p:blipFill>
        <p:spPr>
          <a:xfrm>
            <a:off x="8105280" y="0"/>
            <a:ext cx="954319" cy="1017726"/>
          </a:xfrm>
          <a:prstGeom prst="rect">
            <a:avLst/>
          </a:prstGeom>
          <a:noFill/>
          <a:ln>
            <a:noFill/>
          </a:ln>
        </p:spPr>
      </p:pic>
      <p:pic>
        <p:nvPicPr>
          <p:cNvPr id="219" name="Google Shape;219;p21"/>
          <p:cNvPicPr preferRelativeResize="0"/>
          <p:nvPr/>
        </p:nvPicPr>
        <p:blipFill rotWithShape="1">
          <a:blip r:embed="rId4">
            <a:alphaModFix/>
          </a:blip>
          <a:srcRect/>
          <a:stretch/>
        </p:blipFill>
        <p:spPr>
          <a:xfrm>
            <a:off x="8105275" y="4332020"/>
            <a:ext cx="954325" cy="81148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2"/>
          <p:cNvSpPr txBox="1">
            <a:spLocks noGrp="1"/>
          </p:cNvSpPr>
          <p:nvPr>
            <p:ph type="title"/>
          </p:nvPr>
        </p:nvSpPr>
        <p:spPr>
          <a:xfrm>
            <a:off x="311849" y="445025"/>
            <a:ext cx="7693800" cy="494400"/>
          </a:xfrm>
          <a:prstGeom prst="rect">
            <a:avLst/>
          </a:prstGeom>
          <a:solidFill>
            <a:schemeClr val="accent4"/>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500"/>
              <a:t>Key idea: Monochronic time logic </a:t>
            </a:r>
            <a:endParaRPr sz="2500"/>
          </a:p>
        </p:txBody>
      </p:sp>
      <p:sp>
        <p:nvSpPr>
          <p:cNvPr id="225" name="Google Shape;225;p22"/>
          <p:cNvSpPr txBox="1">
            <a:spLocks noGrp="1"/>
          </p:cNvSpPr>
          <p:nvPr>
            <p:ph type="body" idx="1"/>
          </p:nvPr>
        </p:nvSpPr>
        <p:spPr>
          <a:xfrm>
            <a:off x="582225" y="1335225"/>
            <a:ext cx="7581600" cy="1968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solidFill>
                  <a:schemeClr val="dk1"/>
                </a:solidFill>
              </a:rPr>
              <a:t>(00:09:16)</a:t>
            </a:r>
            <a:endParaRPr>
              <a:solidFill>
                <a:schemeClr val="dk1"/>
              </a:solidFill>
            </a:endParaRPr>
          </a:p>
          <a:p>
            <a:pPr marL="0" lvl="0" indent="0" algn="l" rtl="0">
              <a:lnSpc>
                <a:spcPct val="115000"/>
              </a:lnSpc>
              <a:spcBef>
                <a:spcPts val="1200"/>
              </a:spcBef>
              <a:spcAft>
                <a:spcPts val="1200"/>
              </a:spcAft>
              <a:buSzPts val="1100"/>
              <a:buNone/>
            </a:pPr>
            <a:r>
              <a:rPr lang="en">
                <a:solidFill>
                  <a:schemeClr val="dk1"/>
                </a:solidFill>
              </a:rPr>
              <a:t>“Monochronic time is what Hall was describing time as the order in the universe. Efficiency refers to doing the most possible in the smallest increments of time. And there's a tendency to feel that things should be done one thing at a time, because time is experienced in a straight line.”</a:t>
            </a:r>
            <a:endParaRPr>
              <a:solidFill>
                <a:schemeClr val="dk1"/>
              </a:solidFill>
            </a:endParaRPr>
          </a:p>
        </p:txBody>
      </p:sp>
      <p:pic>
        <p:nvPicPr>
          <p:cNvPr id="226" name="Google Shape;226;p22"/>
          <p:cNvPicPr preferRelativeResize="0"/>
          <p:nvPr/>
        </p:nvPicPr>
        <p:blipFill rotWithShape="1">
          <a:blip r:embed="rId3">
            <a:alphaModFix/>
          </a:blip>
          <a:srcRect l="26368" t="21632" r="27979" b="27784"/>
          <a:stretch/>
        </p:blipFill>
        <p:spPr>
          <a:xfrm>
            <a:off x="8105280" y="0"/>
            <a:ext cx="954319" cy="1017726"/>
          </a:xfrm>
          <a:prstGeom prst="rect">
            <a:avLst/>
          </a:prstGeom>
          <a:noFill/>
          <a:ln>
            <a:noFill/>
          </a:ln>
        </p:spPr>
      </p:pic>
      <p:sp>
        <p:nvSpPr>
          <p:cNvPr id="227" name="Google Shape;227;p22"/>
          <p:cNvSpPr txBox="1"/>
          <p:nvPr/>
        </p:nvSpPr>
        <p:spPr>
          <a:xfrm>
            <a:off x="531500" y="3641200"/>
            <a:ext cx="8064900" cy="4617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15000"/>
              </a:lnSpc>
              <a:spcBef>
                <a:spcPts val="0"/>
              </a:spcBef>
              <a:spcAft>
                <a:spcPts val="0"/>
              </a:spcAft>
              <a:buClr>
                <a:srgbClr val="000000"/>
              </a:buClr>
              <a:buSzPts val="1800"/>
              <a:buFont typeface="Arial"/>
              <a:buChar char="●"/>
            </a:pPr>
            <a:r>
              <a:rPr lang="en" sz="1800" b="0" i="0" u="none" strike="noStrike" cap="none">
                <a:solidFill>
                  <a:srgbClr val="000000"/>
                </a:solidFill>
                <a:latin typeface="Arial"/>
                <a:ea typeface="Arial"/>
                <a:cs typeface="Arial"/>
                <a:sym typeface="Arial"/>
              </a:rPr>
              <a:t>What is ‘efficiency’ in a monochronic view of time?</a:t>
            </a:r>
            <a:endParaRPr sz="1400" b="0" i="0" u="none" strike="noStrike" cap="none">
              <a:solidFill>
                <a:srgbClr val="000000"/>
              </a:solidFill>
              <a:latin typeface="Arial"/>
              <a:ea typeface="Arial"/>
              <a:cs typeface="Arial"/>
              <a:sym typeface="Arial"/>
            </a:endParaRPr>
          </a:p>
        </p:txBody>
      </p:sp>
      <p:pic>
        <p:nvPicPr>
          <p:cNvPr id="228" name="Google Shape;228;p22"/>
          <p:cNvPicPr preferRelativeResize="0"/>
          <p:nvPr/>
        </p:nvPicPr>
        <p:blipFill rotWithShape="1">
          <a:blip r:embed="rId4">
            <a:alphaModFix/>
          </a:blip>
          <a:srcRect/>
          <a:stretch/>
        </p:blipFill>
        <p:spPr>
          <a:xfrm>
            <a:off x="8105275" y="4332020"/>
            <a:ext cx="954325" cy="81148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3"/>
          <p:cNvSpPr txBox="1">
            <a:spLocks noGrp="1"/>
          </p:cNvSpPr>
          <p:nvPr>
            <p:ph type="body" idx="1"/>
          </p:nvPr>
        </p:nvSpPr>
        <p:spPr>
          <a:xfrm>
            <a:off x="311700" y="1017725"/>
            <a:ext cx="8545800" cy="38880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Clr>
                <a:schemeClr val="dk1"/>
              </a:buClr>
              <a:buSzPts val="1800"/>
              <a:buFont typeface="Arial"/>
              <a:buNone/>
            </a:pPr>
            <a:r>
              <a:rPr lang="en" sz="1500" dirty="0">
                <a:solidFill>
                  <a:schemeClr val="dk1"/>
                </a:solidFill>
              </a:rPr>
              <a:t>(00.08.02)</a:t>
            </a:r>
            <a:endParaRPr sz="1500" dirty="0">
              <a:solidFill>
                <a:schemeClr val="dk1"/>
              </a:solidFill>
            </a:endParaRPr>
          </a:p>
          <a:p>
            <a:pPr marL="0" lvl="0" indent="0" algn="l" rtl="0">
              <a:lnSpc>
                <a:spcPct val="115000"/>
              </a:lnSpc>
              <a:spcBef>
                <a:spcPts val="1200"/>
              </a:spcBef>
              <a:spcAft>
                <a:spcPts val="0"/>
              </a:spcAft>
              <a:buClr>
                <a:schemeClr val="dk1"/>
              </a:buClr>
              <a:buSzPts val="1800"/>
              <a:buFont typeface="Arial"/>
              <a:buNone/>
            </a:pPr>
            <a:r>
              <a:rPr lang="en" sz="1500" dirty="0">
                <a:solidFill>
                  <a:schemeClr val="dk1"/>
                </a:solidFill>
              </a:rPr>
              <a:t>“Americans think of time as a road or a ribbon stretching into the future, along which one progresses. The road has segments or compartments, which are to be kept discrete. One thing at a time. People who cannot schedule time are looked upon as impractical”. (Edward Hall)</a:t>
            </a:r>
            <a:endParaRPr sz="1500" dirty="0">
              <a:solidFill>
                <a:schemeClr val="dk1"/>
              </a:solidFill>
            </a:endParaRPr>
          </a:p>
          <a:p>
            <a:pPr marL="0" lvl="0" indent="0" algn="l" rtl="0">
              <a:lnSpc>
                <a:spcPct val="115000"/>
              </a:lnSpc>
              <a:spcBef>
                <a:spcPts val="1200"/>
              </a:spcBef>
              <a:spcAft>
                <a:spcPts val="0"/>
              </a:spcAft>
              <a:buClr>
                <a:schemeClr val="dk1"/>
              </a:buClr>
              <a:buSzPts val="1800"/>
              <a:buFont typeface="Arial"/>
              <a:buNone/>
            </a:pPr>
            <a:r>
              <a:rPr lang="en" sz="1500" dirty="0">
                <a:solidFill>
                  <a:schemeClr val="dk1"/>
                </a:solidFill>
              </a:rPr>
              <a:t>(00:09:46)</a:t>
            </a:r>
            <a:endParaRPr sz="1500" dirty="0">
              <a:solidFill>
                <a:schemeClr val="dk1"/>
              </a:solidFill>
            </a:endParaRPr>
          </a:p>
          <a:p>
            <a:pPr marL="0" lvl="0" indent="0" algn="l" rtl="0">
              <a:lnSpc>
                <a:spcPct val="115000"/>
              </a:lnSpc>
              <a:spcBef>
                <a:spcPts val="1200"/>
              </a:spcBef>
              <a:spcAft>
                <a:spcPts val="0"/>
              </a:spcAft>
              <a:buClr>
                <a:schemeClr val="dk1"/>
              </a:buClr>
              <a:buSzPts val="1800"/>
              <a:buFont typeface="Arial"/>
              <a:buNone/>
            </a:pPr>
            <a:r>
              <a:rPr lang="en" sz="1500" dirty="0">
                <a:solidFill>
                  <a:schemeClr val="dk1"/>
                </a:solidFill>
              </a:rPr>
              <a:t>“...and there is of course an important truth behind this logic of monochronic time, and that is that time is limited. There are only so many hours or minutes or seconds in a day. And because of that, the thinking goes, we should try and do as much as possible“ </a:t>
            </a:r>
            <a:endParaRPr sz="1500" dirty="0">
              <a:solidFill>
                <a:schemeClr val="dk1"/>
              </a:solidFill>
            </a:endParaRPr>
          </a:p>
          <a:p>
            <a:pPr marL="0" lvl="0" indent="0" algn="l" rtl="0">
              <a:lnSpc>
                <a:spcPct val="115000"/>
              </a:lnSpc>
              <a:spcBef>
                <a:spcPts val="1200"/>
              </a:spcBef>
              <a:spcAft>
                <a:spcPts val="0"/>
              </a:spcAft>
              <a:buClr>
                <a:schemeClr val="dk1"/>
              </a:buClr>
              <a:buSzPts val="1800"/>
              <a:buFont typeface="Arial"/>
              <a:buNone/>
            </a:pPr>
            <a:endParaRPr dirty="0">
              <a:solidFill>
                <a:schemeClr val="dk1"/>
              </a:solidFill>
            </a:endParaRPr>
          </a:p>
          <a:p>
            <a:pPr marL="457200" lvl="0" indent="-342900" algn="l" rtl="0">
              <a:lnSpc>
                <a:spcPct val="115000"/>
              </a:lnSpc>
              <a:spcBef>
                <a:spcPts val="1200"/>
              </a:spcBef>
              <a:spcAft>
                <a:spcPts val="0"/>
              </a:spcAft>
              <a:buClr>
                <a:schemeClr val="dk1"/>
              </a:buClr>
              <a:buSzPts val="1800"/>
              <a:buChar char="●"/>
            </a:pPr>
            <a:r>
              <a:rPr lang="en" dirty="0">
                <a:solidFill>
                  <a:schemeClr val="dk1"/>
                </a:solidFill>
              </a:rPr>
              <a:t>According to Edward Hall, how do Americans experience time? </a:t>
            </a:r>
            <a:endParaRPr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 dirty="0">
                <a:solidFill>
                  <a:schemeClr val="dk1"/>
                </a:solidFill>
              </a:rPr>
              <a:t>What is the logic behind the monochronic experience of time?</a:t>
            </a:r>
            <a:endParaRPr dirty="0">
              <a:solidFill>
                <a:schemeClr val="dk1"/>
              </a:solidFill>
            </a:endParaRPr>
          </a:p>
        </p:txBody>
      </p:sp>
      <p:pic>
        <p:nvPicPr>
          <p:cNvPr id="234" name="Google Shape;234;p23"/>
          <p:cNvPicPr preferRelativeResize="0"/>
          <p:nvPr/>
        </p:nvPicPr>
        <p:blipFill rotWithShape="1">
          <a:blip r:embed="rId3">
            <a:alphaModFix/>
          </a:blip>
          <a:srcRect l="26368" t="21632" r="27979" b="27784"/>
          <a:stretch/>
        </p:blipFill>
        <p:spPr>
          <a:xfrm>
            <a:off x="8105280" y="0"/>
            <a:ext cx="954319" cy="1017726"/>
          </a:xfrm>
          <a:prstGeom prst="rect">
            <a:avLst/>
          </a:prstGeom>
          <a:noFill/>
          <a:ln>
            <a:noFill/>
          </a:ln>
        </p:spPr>
      </p:pic>
      <p:sp>
        <p:nvSpPr>
          <p:cNvPr id="235" name="Google Shape;235;p23"/>
          <p:cNvSpPr txBox="1">
            <a:spLocks noGrp="1"/>
          </p:cNvSpPr>
          <p:nvPr>
            <p:ph type="title"/>
          </p:nvPr>
        </p:nvSpPr>
        <p:spPr>
          <a:xfrm>
            <a:off x="311700" y="222513"/>
            <a:ext cx="7481400" cy="572700"/>
          </a:xfrm>
          <a:prstGeom prst="rect">
            <a:avLst/>
          </a:prstGeom>
          <a:solidFill>
            <a:schemeClr val="accent4"/>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68067"/>
              <a:buNone/>
            </a:pPr>
            <a:r>
              <a:rPr lang="en"/>
              <a:t>Exploring key idea: </a:t>
            </a:r>
            <a:r>
              <a:rPr lang="en" sz="2750"/>
              <a:t>Monochronic time logic</a:t>
            </a:r>
            <a:r>
              <a:rPr lang="en" sz="2777"/>
              <a:t> </a:t>
            </a:r>
            <a:endParaRPr sz="3577"/>
          </a:p>
        </p:txBody>
      </p:sp>
      <p:pic>
        <p:nvPicPr>
          <p:cNvPr id="236" name="Google Shape;236;p23"/>
          <p:cNvPicPr preferRelativeResize="0"/>
          <p:nvPr/>
        </p:nvPicPr>
        <p:blipFill rotWithShape="1">
          <a:blip r:embed="rId4">
            <a:alphaModFix/>
          </a:blip>
          <a:srcRect/>
          <a:stretch/>
        </p:blipFill>
        <p:spPr>
          <a:xfrm>
            <a:off x="8105275" y="4332020"/>
            <a:ext cx="954325" cy="81148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4"/>
          <p:cNvSpPr txBox="1">
            <a:spLocks noGrp="1"/>
          </p:cNvSpPr>
          <p:nvPr>
            <p:ph type="body" idx="1"/>
          </p:nvPr>
        </p:nvSpPr>
        <p:spPr>
          <a:xfrm>
            <a:off x="311700" y="1094260"/>
            <a:ext cx="8520600" cy="3643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2118"/>
              <a:buNone/>
            </a:pPr>
            <a:r>
              <a:rPr lang="en" dirty="0">
                <a:solidFill>
                  <a:schemeClr val="dk1"/>
                </a:solidFill>
              </a:rPr>
              <a:t>In a monochronic experience of time, which of the following will be seen as efficient?</a:t>
            </a:r>
            <a:endParaRPr dirty="0">
              <a:solidFill>
                <a:schemeClr val="dk1"/>
              </a:solidFill>
            </a:endParaRPr>
          </a:p>
          <a:p>
            <a:pPr marL="0" lvl="0" indent="0" algn="l" rtl="0">
              <a:lnSpc>
                <a:spcPct val="115000"/>
              </a:lnSpc>
              <a:spcBef>
                <a:spcPts val="1200"/>
              </a:spcBef>
              <a:spcAft>
                <a:spcPts val="0"/>
              </a:spcAft>
              <a:buSzPts val="2118"/>
              <a:buNone/>
            </a:pPr>
            <a:endParaRPr dirty="0">
              <a:solidFill>
                <a:schemeClr val="dk1"/>
              </a:solidFill>
            </a:endParaRPr>
          </a:p>
          <a:p>
            <a:pPr marL="457200" lvl="0" indent="-342900" algn="l" rtl="0">
              <a:lnSpc>
                <a:spcPct val="115000"/>
              </a:lnSpc>
              <a:spcBef>
                <a:spcPts val="1200"/>
              </a:spcBef>
              <a:spcAft>
                <a:spcPts val="0"/>
              </a:spcAft>
              <a:buClr>
                <a:schemeClr val="dk1"/>
              </a:buClr>
              <a:buSzPts val="1800"/>
              <a:buAutoNum type="alphaLcParenR"/>
            </a:pPr>
            <a:r>
              <a:rPr lang="en" dirty="0">
                <a:solidFill>
                  <a:schemeClr val="dk1"/>
                </a:solidFill>
                <a:highlight>
                  <a:schemeClr val="lt1"/>
                </a:highlight>
              </a:rPr>
              <a:t>If people accomplish the maximum number of things in a given span of time.</a:t>
            </a:r>
          </a:p>
          <a:p>
            <a:pPr marL="457200" lvl="0" indent="-342900" algn="l" rtl="0">
              <a:lnSpc>
                <a:spcPct val="115000"/>
              </a:lnSpc>
              <a:spcBef>
                <a:spcPts val="1200"/>
              </a:spcBef>
              <a:spcAft>
                <a:spcPts val="0"/>
              </a:spcAft>
              <a:buClr>
                <a:schemeClr val="dk1"/>
              </a:buClr>
              <a:buSzPts val="1800"/>
              <a:buAutoNum type="alphaLcParenR"/>
            </a:pPr>
            <a:r>
              <a:rPr lang="en" dirty="0">
                <a:solidFill>
                  <a:schemeClr val="dk1"/>
                </a:solidFill>
                <a:highlight>
                  <a:schemeClr val="lt1"/>
                </a:highlight>
              </a:rPr>
              <a:t>If people can do multiple things at the same time. </a:t>
            </a:r>
          </a:p>
          <a:p>
            <a:pPr marL="457200" lvl="0" indent="-342900" algn="l" rtl="0">
              <a:lnSpc>
                <a:spcPct val="115000"/>
              </a:lnSpc>
              <a:spcBef>
                <a:spcPts val="1200"/>
              </a:spcBef>
              <a:spcAft>
                <a:spcPts val="0"/>
              </a:spcAft>
              <a:buClr>
                <a:schemeClr val="dk1"/>
              </a:buClr>
              <a:buSzPts val="1800"/>
              <a:buAutoNum type="alphaLcParenR"/>
            </a:pPr>
            <a:r>
              <a:rPr lang="en" dirty="0">
                <a:solidFill>
                  <a:schemeClr val="dk1"/>
                </a:solidFill>
                <a:highlight>
                  <a:schemeClr val="lt1"/>
                </a:highlight>
              </a:rPr>
              <a:t>If people experience time as unlimited and something that comes back.</a:t>
            </a:r>
            <a:endParaRPr dirty="0">
              <a:solidFill>
                <a:schemeClr val="dk1"/>
              </a:solidFill>
            </a:endParaRPr>
          </a:p>
        </p:txBody>
      </p:sp>
      <p:pic>
        <p:nvPicPr>
          <p:cNvPr id="242" name="Google Shape;242;p24"/>
          <p:cNvPicPr preferRelativeResize="0"/>
          <p:nvPr/>
        </p:nvPicPr>
        <p:blipFill rotWithShape="1">
          <a:blip r:embed="rId3">
            <a:alphaModFix/>
          </a:blip>
          <a:srcRect l="26368" t="21632" r="27979" b="27784"/>
          <a:stretch/>
        </p:blipFill>
        <p:spPr>
          <a:xfrm>
            <a:off x="8105280" y="0"/>
            <a:ext cx="954319" cy="1017726"/>
          </a:xfrm>
          <a:prstGeom prst="rect">
            <a:avLst/>
          </a:prstGeom>
          <a:noFill/>
          <a:ln>
            <a:noFill/>
          </a:ln>
        </p:spPr>
      </p:pic>
      <p:sp>
        <p:nvSpPr>
          <p:cNvPr id="243" name="Google Shape;243;p24"/>
          <p:cNvSpPr txBox="1">
            <a:spLocks noGrp="1"/>
          </p:cNvSpPr>
          <p:nvPr>
            <p:ph type="title"/>
          </p:nvPr>
        </p:nvSpPr>
        <p:spPr>
          <a:xfrm>
            <a:off x="311700" y="222513"/>
            <a:ext cx="7481400" cy="572700"/>
          </a:xfrm>
          <a:prstGeom prst="rect">
            <a:avLst/>
          </a:prstGeom>
          <a:solidFill>
            <a:schemeClr val="accent4"/>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Check your understanding!</a:t>
            </a:r>
            <a:endParaRPr/>
          </a:p>
        </p:txBody>
      </p:sp>
      <p:pic>
        <p:nvPicPr>
          <p:cNvPr id="244" name="Google Shape;244;p24"/>
          <p:cNvPicPr preferRelativeResize="0"/>
          <p:nvPr/>
        </p:nvPicPr>
        <p:blipFill rotWithShape="1">
          <a:blip r:embed="rId4">
            <a:alphaModFix/>
          </a:blip>
          <a:srcRect/>
          <a:stretch/>
        </p:blipFill>
        <p:spPr>
          <a:xfrm>
            <a:off x="8105275" y="4332020"/>
            <a:ext cx="954325" cy="81148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5"/>
          <p:cNvSpPr txBox="1">
            <a:spLocks noGrp="1"/>
          </p:cNvSpPr>
          <p:nvPr>
            <p:ph type="body" idx="1"/>
          </p:nvPr>
        </p:nvSpPr>
        <p:spPr>
          <a:xfrm>
            <a:off x="311700" y="1409025"/>
            <a:ext cx="8520600" cy="2655000"/>
          </a:xfrm>
          <a:prstGeom prst="rect">
            <a:avLst/>
          </a:prstGeom>
          <a:noFill/>
          <a:ln>
            <a:noFill/>
          </a:ln>
        </p:spPr>
        <p:txBody>
          <a:bodyPr spcFirstLastPara="1" wrap="square" lIns="91425" tIns="91425" rIns="91425" bIns="91425" anchor="ctr" anchorCtr="0">
            <a:noAutofit/>
          </a:bodyPr>
          <a:lstStyle/>
          <a:p>
            <a:pPr marL="114300" lvl="0" indent="0" algn="l" rtl="0">
              <a:lnSpc>
                <a:spcPct val="115000"/>
              </a:lnSpc>
              <a:spcBef>
                <a:spcPts val="0"/>
              </a:spcBef>
              <a:spcAft>
                <a:spcPts val="0"/>
              </a:spcAft>
              <a:buClr>
                <a:schemeClr val="dk1"/>
              </a:buClr>
              <a:buSzPts val="2118"/>
              <a:buFont typeface="Arial"/>
              <a:buNone/>
            </a:pPr>
            <a:r>
              <a:rPr lang="en" sz="1700" dirty="0">
                <a:solidFill>
                  <a:schemeClr val="dk1"/>
                </a:solidFill>
              </a:rPr>
              <a:t>“Time for us, more often than not, is approximate. Not an exact quantity, which we can spend or waste.“(00:11:11)</a:t>
            </a:r>
            <a:endParaRPr sz="1700" dirty="0">
              <a:solidFill>
                <a:schemeClr val="dk1"/>
              </a:solidFill>
            </a:endParaRPr>
          </a:p>
          <a:p>
            <a:pPr marL="114300" lvl="0" indent="0" algn="l" rtl="0">
              <a:lnSpc>
                <a:spcPct val="115000"/>
              </a:lnSpc>
              <a:spcBef>
                <a:spcPts val="1200"/>
              </a:spcBef>
              <a:spcAft>
                <a:spcPts val="0"/>
              </a:spcAft>
              <a:buClr>
                <a:schemeClr val="dk1"/>
              </a:buClr>
              <a:buSzPts val="2118"/>
              <a:buFont typeface="Arial"/>
              <a:buNone/>
            </a:pPr>
            <a:r>
              <a:rPr lang="en" sz="1700" dirty="0">
                <a:solidFill>
                  <a:schemeClr val="dk1"/>
                </a:solidFill>
              </a:rPr>
              <a:t>The concepts we use to talk about time are themselves very flexible and fluid, even distances are given in time."(00:11:11)</a:t>
            </a:r>
            <a:endParaRPr sz="1700" dirty="0">
              <a:solidFill>
                <a:schemeClr val="dk1"/>
              </a:solidFill>
            </a:endParaRPr>
          </a:p>
          <a:p>
            <a:pPr marL="114300" lvl="0" indent="0" algn="l" rtl="0">
              <a:lnSpc>
                <a:spcPct val="115000"/>
              </a:lnSpc>
              <a:spcBef>
                <a:spcPts val="1200"/>
              </a:spcBef>
              <a:spcAft>
                <a:spcPts val="1200"/>
              </a:spcAft>
              <a:buClr>
                <a:schemeClr val="dk1"/>
              </a:buClr>
              <a:buSzPts val="2118"/>
              <a:buFont typeface="Arial"/>
              <a:buNone/>
            </a:pPr>
            <a:r>
              <a:rPr lang="en" sz="1700" dirty="0">
                <a:solidFill>
                  <a:schemeClr val="dk1"/>
                </a:solidFill>
              </a:rPr>
              <a:t>“Seasons influence time. Relationships influence time. Community influences time. Life influences time.“ (00:12:42)</a:t>
            </a:r>
            <a:endParaRPr sz="1700" dirty="0">
              <a:solidFill>
                <a:schemeClr val="dk1"/>
              </a:solidFill>
            </a:endParaRPr>
          </a:p>
        </p:txBody>
      </p:sp>
      <p:pic>
        <p:nvPicPr>
          <p:cNvPr id="250" name="Google Shape;250;p25"/>
          <p:cNvPicPr preferRelativeResize="0"/>
          <p:nvPr/>
        </p:nvPicPr>
        <p:blipFill rotWithShape="1">
          <a:blip r:embed="rId3">
            <a:alphaModFix/>
          </a:blip>
          <a:srcRect l="26368" t="21632" r="27979" b="27784"/>
          <a:stretch/>
        </p:blipFill>
        <p:spPr>
          <a:xfrm>
            <a:off x="8105280" y="0"/>
            <a:ext cx="954319" cy="1017726"/>
          </a:xfrm>
          <a:prstGeom prst="rect">
            <a:avLst/>
          </a:prstGeom>
          <a:noFill/>
          <a:ln>
            <a:noFill/>
          </a:ln>
        </p:spPr>
      </p:pic>
      <p:sp>
        <p:nvSpPr>
          <p:cNvPr id="251" name="Google Shape;251;p25"/>
          <p:cNvSpPr txBox="1">
            <a:spLocks noGrp="1"/>
          </p:cNvSpPr>
          <p:nvPr>
            <p:ph type="title"/>
          </p:nvPr>
        </p:nvSpPr>
        <p:spPr>
          <a:xfrm>
            <a:off x="311700" y="222513"/>
            <a:ext cx="7481400" cy="572700"/>
          </a:xfrm>
          <a:prstGeom prst="rect">
            <a:avLst/>
          </a:prstGeom>
          <a:solidFill>
            <a:schemeClr val="accent4"/>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Key idea: Polychronic time </a:t>
            </a:r>
            <a:r>
              <a:rPr lang="en">
                <a:solidFill>
                  <a:srgbClr val="000000"/>
                </a:solidFill>
              </a:rPr>
              <a:t>logic</a:t>
            </a:r>
            <a:endParaRPr>
              <a:solidFill>
                <a:srgbClr val="000000"/>
              </a:solidFill>
            </a:endParaRPr>
          </a:p>
        </p:txBody>
      </p:sp>
      <p:pic>
        <p:nvPicPr>
          <p:cNvPr id="252" name="Google Shape;252;p25"/>
          <p:cNvPicPr preferRelativeResize="0"/>
          <p:nvPr/>
        </p:nvPicPr>
        <p:blipFill rotWithShape="1">
          <a:blip r:embed="rId4">
            <a:alphaModFix/>
          </a:blip>
          <a:srcRect/>
          <a:stretch/>
        </p:blipFill>
        <p:spPr>
          <a:xfrm>
            <a:off x="8105275" y="4332020"/>
            <a:ext cx="954325" cy="81148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6"/>
          <p:cNvSpPr txBox="1">
            <a:spLocks noGrp="1"/>
          </p:cNvSpPr>
          <p:nvPr>
            <p:ph type="body" idx="1"/>
          </p:nvPr>
        </p:nvSpPr>
        <p:spPr>
          <a:xfrm>
            <a:off x="311700" y="956625"/>
            <a:ext cx="8520600" cy="3888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2118"/>
              <a:buFont typeface="Arial"/>
              <a:buNone/>
            </a:pPr>
            <a:r>
              <a:rPr lang="en" sz="1500" dirty="0"/>
              <a:t> </a:t>
            </a:r>
            <a:r>
              <a:rPr lang="en" sz="1500" dirty="0">
                <a:solidFill>
                  <a:schemeClr val="dk1"/>
                </a:solidFill>
              </a:rPr>
              <a:t>(00:15:07)</a:t>
            </a:r>
            <a:endParaRPr sz="1500" dirty="0">
              <a:solidFill>
                <a:schemeClr val="dk1"/>
              </a:solidFill>
            </a:endParaRPr>
          </a:p>
          <a:p>
            <a:pPr marL="0" lvl="0" indent="0" algn="l" rtl="0">
              <a:lnSpc>
                <a:spcPct val="100000"/>
              </a:lnSpc>
              <a:spcBef>
                <a:spcPts val="0"/>
              </a:spcBef>
              <a:spcAft>
                <a:spcPts val="0"/>
              </a:spcAft>
              <a:buClr>
                <a:schemeClr val="dk1"/>
              </a:buClr>
              <a:buSzPts val="2118"/>
              <a:buFont typeface="Arial"/>
              <a:buNone/>
            </a:pPr>
            <a:r>
              <a:rPr lang="en" sz="1500" b="1" dirty="0">
                <a:solidFill>
                  <a:schemeClr val="dk1"/>
                </a:solidFill>
              </a:rPr>
              <a:t>Joseph:</a:t>
            </a:r>
            <a:r>
              <a:rPr lang="en" sz="1500" dirty="0">
                <a:solidFill>
                  <a:schemeClr val="dk1"/>
                </a:solidFill>
              </a:rPr>
              <a:t> I've heard it called </a:t>
            </a:r>
            <a:r>
              <a:rPr lang="en" sz="1500" i="1" dirty="0">
                <a:solidFill>
                  <a:schemeClr val="dk1"/>
                </a:solidFill>
              </a:rPr>
              <a:t>jam </a:t>
            </a:r>
            <a:r>
              <a:rPr lang="en" sz="1500" i="1" dirty="0" err="1">
                <a:solidFill>
                  <a:schemeClr val="dk1"/>
                </a:solidFill>
              </a:rPr>
              <a:t>karet</a:t>
            </a:r>
            <a:r>
              <a:rPr lang="en" sz="1500" dirty="0">
                <a:solidFill>
                  <a:schemeClr val="dk1"/>
                </a:solidFill>
              </a:rPr>
              <a:t> or rubber time in Indonesia, or </a:t>
            </a:r>
            <a:r>
              <a:rPr lang="en" sz="1500" i="1" dirty="0">
                <a:solidFill>
                  <a:schemeClr val="dk1"/>
                </a:solidFill>
              </a:rPr>
              <a:t>island time</a:t>
            </a:r>
            <a:r>
              <a:rPr lang="en" sz="1500" dirty="0">
                <a:solidFill>
                  <a:schemeClr val="dk1"/>
                </a:solidFill>
              </a:rPr>
              <a:t> in Hawaii, or elastic time in Africa, and the emphasis is flexibility. Time should serve the needs of people, the needs of the situation, and not the other way around. People expect the unexpected and they use time accordingly.</a:t>
            </a:r>
            <a:endParaRPr sz="1500" dirty="0">
              <a:solidFill>
                <a:schemeClr val="dk1"/>
              </a:solidFill>
            </a:endParaRPr>
          </a:p>
          <a:p>
            <a:pPr marL="0" lvl="0" indent="0" algn="l" rtl="0">
              <a:lnSpc>
                <a:spcPct val="115000"/>
              </a:lnSpc>
              <a:spcBef>
                <a:spcPts val="0"/>
              </a:spcBef>
              <a:spcAft>
                <a:spcPts val="0"/>
              </a:spcAft>
              <a:buClr>
                <a:schemeClr val="dk1"/>
              </a:buClr>
              <a:buSzPts val="2118"/>
              <a:buFont typeface="Arial"/>
              <a:buNone/>
            </a:pPr>
            <a:r>
              <a:rPr lang="en" sz="1500" b="1" dirty="0">
                <a:solidFill>
                  <a:schemeClr val="dk1"/>
                </a:solidFill>
              </a:rPr>
              <a:t>Yvonne:</a:t>
            </a:r>
            <a:r>
              <a:rPr lang="en" sz="1500" dirty="0">
                <a:solidFill>
                  <a:schemeClr val="dk1"/>
                </a:solidFill>
              </a:rPr>
              <a:t> And there's an important truth that lies behind the logic of polychronic time, and that is there is always more time. The sun will come up again and time will go on. And because of that, we should appreciate the time we have and give time to the things that are important.“ (00:18:15) “So polychronic time is when people juggle multiple tasks at the same time and use time flexibly, you dedicate more time to important things.”</a:t>
            </a:r>
            <a:endParaRPr sz="1500" dirty="0">
              <a:solidFill>
                <a:schemeClr val="dk1"/>
              </a:solidFill>
            </a:endParaRPr>
          </a:p>
          <a:p>
            <a:pPr marL="457200" lvl="0" indent="-342900" algn="l" rtl="0">
              <a:lnSpc>
                <a:spcPct val="115000"/>
              </a:lnSpc>
              <a:spcBef>
                <a:spcPts val="1200"/>
              </a:spcBef>
              <a:spcAft>
                <a:spcPts val="0"/>
              </a:spcAft>
              <a:buClr>
                <a:schemeClr val="dk1"/>
              </a:buClr>
              <a:buSzPts val="1800"/>
              <a:buChar char="●"/>
            </a:pPr>
            <a:r>
              <a:rPr lang="en" dirty="0">
                <a:solidFill>
                  <a:schemeClr val="dk1"/>
                </a:solidFill>
              </a:rPr>
              <a:t>How is time viewed when using a polychronic time logic?</a:t>
            </a:r>
            <a:endParaRPr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 dirty="0">
                <a:solidFill>
                  <a:schemeClr val="dk1"/>
                </a:solidFill>
              </a:rPr>
              <a:t>What is the assumption behind a polychronic time logic? </a:t>
            </a:r>
            <a:endParaRPr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 dirty="0">
                <a:solidFill>
                  <a:schemeClr val="dk1"/>
                </a:solidFill>
              </a:rPr>
              <a:t>How does this influence how people use time?</a:t>
            </a:r>
            <a:endParaRPr dirty="0">
              <a:solidFill>
                <a:schemeClr val="dk1"/>
              </a:solidFill>
            </a:endParaRPr>
          </a:p>
        </p:txBody>
      </p:sp>
      <p:pic>
        <p:nvPicPr>
          <p:cNvPr id="258" name="Google Shape;258;p26"/>
          <p:cNvPicPr preferRelativeResize="0"/>
          <p:nvPr/>
        </p:nvPicPr>
        <p:blipFill rotWithShape="1">
          <a:blip r:embed="rId3">
            <a:alphaModFix/>
          </a:blip>
          <a:srcRect l="26368" t="21632" r="27979" b="27784"/>
          <a:stretch/>
        </p:blipFill>
        <p:spPr>
          <a:xfrm>
            <a:off x="8105280" y="0"/>
            <a:ext cx="954319" cy="1017726"/>
          </a:xfrm>
          <a:prstGeom prst="rect">
            <a:avLst/>
          </a:prstGeom>
          <a:noFill/>
          <a:ln>
            <a:noFill/>
          </a:ln>
        </p:spPr>
      </p:pic>
      <p:sp>
        <p:nvSpPr>
          <p:cNvPr id="259" name="Google Shape;259;p26"/>
          <p:cNvSpPr txBox="1">
            <a:spLocks noGrp="1"/>
          </p:cNvSpPr>
          <p:nvPr>
            <p:ph type="title"/>
          </p:nvPr>
        </p:nvSpPr>
        <p:spPr>
          <a:xfrm>
            <a:off x="311700" y="222513"/>
            <a:ext cx="7481400" cy="572700"/>
          </a:xfrm>
          <a:prstGeom prst="rect">
            <a:avLst/>
          </a:prstGeom>
          <a:solidFill>
            <a:schemeClr val="accent4"/>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Exploring key idea: Polychronic time logic</a:t>
            </a:r>
            <a:endParaRPr/>
          </a:p>
        </p:txBody>
      </p:sp>
      <p:pic>
        <p:nvPicPr>
          <p:cNvPr id="260" name="Google Shape;260;p26"/>
          <p:cNvPicPr preferRelativeResize="0"/>
          <p:nvPr/>
        </p:nvPicPr>
        <p:blipFill rotWithShape="1">
          <a:blip r:embed="rId4">
            <a:alphaModFix/>
          </a:blip>
          <a:srcRect/>
          <a:stretch/>
        </p:blipFill>
        <p:spPr>
          <a:xfrm>
            <a:off x="8105275" y="4332020"/>
            <a:ext cx="954325" cy="81148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7"/>
          <p:cNvSpPr txBox="1">
            <a:spLocks noGrp="1"/>
          </p:cNvSpPr>
          <p:nvPr>
            <p:ph type="body" idx="1"/>
          </p:nvPr>
        </p:nvSpPr>
        <p:spPr>
          <a:xfrm>
            <a:off x="311700" y="1152475"/>
            <a:ext cx="8520600" cy="3643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946"/>
              <a:buNone/>
            </a:pPr>
            <a:r>
              <a:rPr lang="en" dirty="0">
                <a:solidFill>
                  <a:schemeClr val="dk1"/>
                </a:solidFill>
              </a:rPr>
              <a:t>Which of the following is true about a polychronic time logic?</a:t>
            </a:r>
            <a:endParaRPr dirty="0">
              <a:solidFill>
                <a:schemeClr val="dk1"/>
              </a:solidFill>
            </a:endParaRPr>
          </a:p>
          <a:p>
            <a:pPr marL="377099" marR="0" lvl="0" indent="0" algn="l" rtl="0">
              <a:lnSpc>
                <a:spcPct val="115000"/>
              </a:lnSpc>
              <a:spcBef>
                <a:spcPts val="0"/>
              </a:spcBef>
              <a:spcAft>
                <a:spcPts val="0"/>
              </a:spcAft>
              <a:buClr>
                <a:schemeClr val="dk1"/>
              </a:buClr>
              <a:buSzPts val="1800"/>
              <a:buNone/>
            </a:pPr>
            <a:endParaRPr lang="en" dirty="0">
              <a:solidFill>
                <a:schemeClr val="dk1"/>
              </a:solidFill>
            </a:endParaRPr>
          </a:p>
          <a:p>
            <a:pPr marL="377099" marR="0" lvl="0" indent="0" algn="l" rtl="0">
              <a:lnSpc>
                <a:spcPct val="115000"/>
              </a:lnSpc>
              <a:spcBef>
                <a:spcPts val="0"/>
              </a:spcBef>
              <a:spcAft>
                <a:spcPts val="0"/>
              </a:spcAft>
              <a:buClr>
                <a:schemeClr val="dk1"/>
              </a:buClr>
              <a:buSzPts val="1800"/>
              <a:buNone/>
            </a:pPr>
            <a:r>
              <a:rPr lang="en" dirty="0">
                <a:solidFill>
                  <a:schemeClr val="dk1"/>
                </a:solidFill>
              </a:rPr>
              <a:t>a) Time is an exact quantity that can be spent or wasted.</a:t>
            </a:r>
            <a:endParaRPr dirty="0">
              <a:solidFill>
                <a:schemeClr val="dk1"/>
              </a:solidFill>
            </a:endParaRPr>
          </a:p>
          <a:p>
            <a:pPr marL="457200" marR="0" lvl="0" indent="0" algn="l" rtl="0">
              <a:lnSpc>
                <a:spcPct val="115000"/>
              </a:lnSpc>
              <a:spcBef>
                <a:spcPts val="0"/>
              </a:spcBef>
              <a:spcAft>
                <a:spcPts val="0"/>
              </a:spcAft>
              <a:buSzPts val="1800"/>
              <a:buNone/>
            </a:pPr>
            <a:endParaRPr dirty="0">
              <a:solidFill>
                <a:schemeClr val="dk1"/>
              </a:solidFill>
            </a:endParaRPr>
          </a:p>
          <a:p>
            <a:pPr marL="377099" marR="0" lvl="0" indent="0" algn="l" rtl="0">
              <a:lnSpc>
                <a:spcPct val="115000"/>
              </a:lnSpc>
              <a:spcBef>
                <a:spcPts val="0"/>
              </a:spcBef>
              <a:spcAft>
                <a:spcPts val="0"/>
              </a:spcAft>
              <a:buClr>
                <a:schemeClr val="dk1"/>
              </a:buClr>
              <a:buSzPts val="1800"/>
              <a:buNone/>
            </a:pPr>
            <a:r>
              <a:rPr lang="en" dirty="0">
                <a:solidFill>
                  <a:schemeClr val="dk1"/>
                </a:solidFill>
              </a:rPr>
              <a:t>b) People are rigid about doing specific tasks at specific times.</a:t>
            </a:r>
            <a:endParaRPr dirty="0">
              <a:solidFill>
                <a:schemeClr val="dk1"/>
              </a:solidFill>
            </a:endParaRPr>
          </a:p>
          <a:p>
            <a:pPr marL="377099" marR="0" lvl="0" indent="0" algn="l" rtl="0">
              <a:lnSpc>
                <a:spcPct val="115000"/>
              </a:lnSpc>
              <a:spcBef>
                <a:spcPts val="0"/>
              </a:spcBef>
              <a:spcAft>
                <a:spcPts val="0"/>
              </a:spcAft>
              <a:buClr>
                <a:schemeClr val="dk1"/>
              </a:buClr>
              <a:buSzPts val="1800"/>
              <a:buNone/>
            </a:pPr>
            <a:endParaRPr lang="en" dirty="0">
              <a:solidFill>
                <a:schemeClr val="dk1"/>
              </a:solidFill>
            </a:endParaRPr>
          </a:p>
          <a:p>
            <a:pPr marL="377099" marR="0" lvl="0" indent="0" algn="l" rtl="0">
              <a:lnSpc>
                <a:spcPct val="115000"/>
              </a:lnSpc>
              <a:spcBef>
                <a:spcPts val="0"/>
              </a:spcBef>
              <a:spcAft>
                <a:spcPts val="0"/>
              </a:spcAft>
              <a:buClr>
                <a:schemeClr val="dk1"/>
              </a:buClr>
              <a:buSzPts val="1800"/>
              <a:buNone/>
            </a:pPr>
            <a:r>
              <a:rPr lang="en" dirty="0">
                <a:solidFill>
                  <a:schemeClr val="dk1"/>
                </a:solidFill>
              </a:rPr>
              <a:t>c) People value relationships over accomplishing one task at a time.</a:t>
            </a:r>
            <a:endParaRPr dirty="0">
              <a:solidFill>
                <a:schemeClr val="dk1"/>
              </a:solidFill>
            </a:endParaRPr>
          </a:p>
        </p:txBody>
      </p:sp>
      <p:pic>
        <p:nvPicPr>
          <p:cNvPr id="266" name="Google Shape;266;p27"/>
          <p:cNvPicPr preferRelativeResize="0"/>
          <p:nvPr/>
        </p:nvPicPr>
        <p:blipFill rotWithShape="1">
          <a:blip r:embed="rId3">
            <a:alphaModFix/>
          </a:blip>
          <a:srcRect l="26368" t="21632" r="27979" b="27784"/>
          <a:stretch/>
        </p:blipFill>
        <p:spPr>
          <a:xfrm>
            <a:off x="8105280" y="0"/>
            <a:ext cx="954319" cy="1017726"/>
          </a:xfrm>
          <a:prstGeom prst="rect">
            <a:avLst/>
          </a:prstGeom>
          <a:noFill/>
          <a:ln>
            <a:noFill/>
          </a:ln>
        </p:spPr>
      </p:pic>
      <p:sp>
        <p:nvSpPr>
          <p:cNvPr id="267" name="Google Shape;267;p27"/>
          <p:cNvSpPr txBox="1">
            <a:spLocks noGrp="1"/>
          </p:cNvSpPr>
          <p:nvPr>
            <p:ph type="title"/>
          </p:nvPr>
        </p:nvSpPr>
        <p:spPr>
          <a:xfrm>
            <a:off x="311700" y="222513"/>
            <a:ext cx="7481400" cy="572700"/>
          </a:xfrm>
          <a:prstGeom prst="rect">
            <a:avLst/>
          </a:prstGeom>
          <a:solidFill>
            <a:schemeClr val="accent4"/>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Check your understanding!</a:t>
            </a:r>
            <a:endParaRPr/>
          </a:p>
        </p:txBody>
      </p:sp>
      <p:pic>
        <p:nvPicPr>
          <p:cNvPr id="268" name="Google Shape;268;p27"/>
          <p:cNvPicPr preferRelativeResize="0"/>
          <p:nvPr/>
        </p:nvPicPr>
        <p:blipFill rotWithShape="1">
          <a:blip r:embed="rId4">
            <a:alphaModFix/>
          </a:blip>
          <a:srcRect/>
          <a:stretch/>
        </p:blipFill>
        <p:spPr>
          <a:xfrm>
            <a:off x="8105275" y="4332020"/>
            <a:ext cx="954325" cy="81148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8"/>
          <p:cNvSpPr txBox="1">
            <a:spLocks noGrp="1"/>
          </p:cNvSpPr>
          <p:nvPr>
            <p:ph type="title"/>
          </p:nvPr>
        </p:nvSpPr>
        <p:spPr>
          <a:xfrm>
            <a:off x="882300" y="1399075"/>
            <a:ext cx="7379400" cy="2482500"/>
          </a:xfrm>
          <a:prstGeom prst="rect">
            <a:avLst/>
          </a:prstGeom>
          <a:solidFill>
            <a:schemeClr val="accent4"/>
          </a:solid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2800"/>
              <a:buNone/>
            </a:pPr>
            <a:r>
              <a:rPr lang="en" sz="3500" b="1"/>
              <a:t>Part 3: Embodied and Embedded</a:t>
            </a:r>
            <a:endParaRPr sz="3500" b="1"/>
          </a:p>
          <a:p>
            <a:pPr marL="0" lvl="0" indent="0" algn="ctr" rtl="0">
              <a:lnSpc>
                <a:spcPct val="100000"/>
              </a:lnSpc>
              <a:spcBef>
                <a:spcPts val="0"/>
              </a:spcBef>
              <a:spcAft>
                <a:spcPts val="0"/>
              </a:spcAft>
              <a:buSzPts val="2800"/>
              <a:buNone/>
            </a:pPr>
            <a:r>
              <a:rPr lang="en" sz="3400"/>
              <a:t>Deeper Understanding</a:t>
            </a:r>
            <a:endParaRPr sz="3400"/>
          </a:p>
        </p:txBody>
      </p:sp>
      <p:pic>
        <p:nvPicPr>
          <p:cNvPr id="274" name="Google Shape;274;p28"/>
          <p:cNvPicPr preferRelativeResize="0"/>
          <p:nvPr/>
        </p:nvPicPr>
        <p:blipFill rotWithShape="1">
          <a:blip r:embed="rId3">
            <a:alphaModFix/>
          </a:blip>
          <a:srcRect l="26370" t="21632" r="27978" b="27787"/>
          <a:stretch/>
        </p:blipFill>
        <p:spPr>
          <a:xfrm>
            <a:off x="8105280" y="0"/>
            <a:ext cx="954319" cy="1017726"/>
          </a:xfrm>
          <a:prstGeom prst="rect">
            <a:avLst/>
          </a:prstGeom>
          <a:noFill/>
          <a:ln>
            <a:noFill/>
          </a:ln>
        </p:spPr>
      </p:pic>
      <p:pic>
        <p:nvPicPr>
          <p:cNvPr id="275" name="Google Shape;275;p28"/>
          <p:cNvPicPr preferRelativeResize="0"/>
          <p:nvPr/>
        </p:nvPicPr>
        <p:blipFill rotWithShape="1">
          <a:blip r:embed="rId4">
            <a:alphaModFix/>
          </a:blip>
          <a:srcRect/>
          <a:stretch/>
        </p:blipFill>
        <p:spPr>
          <a:xfrm>
            <a:off x="8105275" y="4332020"/>
            <a:ext cx="954325" cy="81148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9"/>
          <p:cNvSpPr txBox="1">
            <a:spLocks noGrp="1"/>
          </p:cNvSpPr>
          <p:nvPr>
            <p:ph type="title"/>
          </p:nvPr>
        </p:nvSpPr>
        <p:spPr>
          <a:xfrm>
            <a:off x="311850" y="445025"/>
            <a:ext cx="7481400" cy="572700"/>
          </a:xfrm>
          <a:prstGeom prst="rect">
            <a:avLst/>
          </a:prstGeom>
          <a:solidFill>
            <a:schemeClr val="accent4"/>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Deeper understanding</a:t>
            </a:r>
            <a:endParaRPr/>
          </a:p>
        </p:txBody>
      </p:sp>
      <p:sp>
        <p:nvSpPr>
          <p:cNvPr id="281" name="Google Shape;281;p29"/>
          <p:cNvSpPr txBox="1">
            <a:spLocks noGrp="1"/>
          </p:cNvSpPr>
          <p:nvPr>
            <p:ph type="body" idx="1"/>
          </p:nvPr>
        </p:nvSpPr>
        <p:spPr>
          <a:xfrm>
            <a:off x="311700" y="1259050"/>
            <a:ext cx="6506700" cy="3739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118"/>
              <a:buNone/>
            </a:pPr>
            <a:r>
              <a:rPr lang="en">
                <a:solidFill>
                  <a:schemeClr val="dk1"/>
                </a:solidFill>
              </a:rPr>
              <a:t>Tim</a:t>
            </a:r>
            <a:r>
              <a:rPr lang="en">
                <a:solidFill>
                  <a:schemeClr val="dk1"/>
                </a:solidFill>
                <a:highlight>
                  <a:schemeClr val="lt1"/>
                </a:highlight>
              </a:rPr>
              <a:t>e differences and the</a:t>
            </a:r>
            <a:r>
              <a:rPr lang="en">
                <a:solidFill>
                  <a:schemeClr val="dk1"/>
                </a:solidFill>
              </a:rPr>
              <a:t> intuitive mind:  </a:t>
            </a:r>
            <a:endParaRPr>
              <a:solidFill>
                <a:schemeClr val="dk1"/>
              </a:solidFill>
            </a:endParaRPr>
          </a:p>
          <a:p>
            <a:pPr marL="0" lvl="0" indent="0" algn="l" rtl="0">
              <a:lnSpc>
                <a:spcPct val="115000"/>
              </a:lnSpc>
              <a:spcBef>
                <a:spcPts val="1200"/>
              </a:spcBef>
              <a:spcAft>
                <a:spcPts val="0"/>
              </a:spcAft>
              <a:buSzPts val="2118"/>
              <a:buNone/>
            </a:pPr>
            <a:r>
              <a:rPr lang="en">
                <a:solidFill>
                  <a:schemeClr val="dk1"/>
                </a:solidFill>
              </a:rPr>
              <a:t>“(T)ime differences are hard to adjust to because there's such a deep part of the intuitive mind, this unconscious autopilot that we rely on so much in our everyday life.“ (00:23:17) </a:t>
            </a:r>
            <a:endParaRPr>
              <a:solidFill>
                <a:schemeClr val="dk1"/>
              </a:solidFill>
            </a:endParaRPr>
          </a:p>
          <a:p>
            <a:pPr marL="0" lvl="0" indent="0" algn="l" rtl="0">
              <a:lnSpc>
                <a:spcPct val="115000"/>
              </a:lnSpc>
              <a:spcBef>
                <a:spcPts val="1200"/>
              </a:spcBef>
              <a:spcAft>
                <a:spcPts val="0"/>
              </a:spcAft>
              <a:buSzPts val="2118"/>
              <a:buNone/>
            </a:pPr>
            <a:endParaRPr/>
          </a:p>
          <a:p>
            <a:pPr marL="0" lvl="0" indent="0" algn="l" rtl="0">
              <a:lnSpc>
                <a:spcPct val="114999"/>
              </a:lnSpc>
              <a:spcBef>
                <a:spcPts val="1200"/>
              </a:spcBef>
              <a:spcAft>
                <a:spcPts val="0"/>
              </a:spcAft>
              <a:buSzPts val="1800"/>
              <a:buNone/>
            </a:pPr>
            <a:endParaRPr>
              <a:solidFill>
                <a:srgbClr val="595959"/>
              </a:solidFill>
            </a:endParaRPr>
          </a:p>
        </p:txBody>
      </p:sp>
      <p:pic>
        <p:nvPicPr>
          <p:cNvPr id="282" name="Google Shape;282;p29"/>
          <p:cNvPicPr preferRelativeResize="0"/>
          <p:nvPr/>
        </p:nvPicPr>
        <p:blipFill rotWithShape="1">
          <a:blip r:embed="rId3">
            <a:alphaModFix/>
          </a:blip>
          <a:srcRect l="26368" t="21632" r="27979" b="27784"/>
          <a:stretch/>
        </p:blipFill>
        <p:spPr>
          <a:xfrm>
            <a:off x="8105280" y="0"/>
            <a:ext cx="954319" cy="1017726"/>
          </a:xfrm>
          <a:prstGeom prst="rect">
            <a:avLst/>
          </a:prstGeom>
          <a:noFill/>
          <a:ln>
            <a:noFill/>
          </a:ln>
        </p:spPr>
      </p:pic>
      <p:pic>
        <p:nvPicPr>
          <p:cNvPr id="283" name="Google Shape;283;p29"/>
          <p:cNvPicPr preferRelativeResize="0"/>
          <p:nvPr/>
        </p:nvPicPr>
        <p:blipFill rotWithShape="1">
          <a:blip r:embed="rId4">
            <a:alphaModFix/>
          </a:blip>
          <a:srcRect r="47434"/>
          <a:stretch/>
        </p:blipFill>
        <p:spPr>
          <a:xfrm>
            <a:off x="6792850" y="1259050"/>
            <a:ext cx="2351149" cy="2243725"/>
          </a:xfrm>
          <a:prstGeom prst="rect">
            <a:avLst/>
          </a:prstGeom>
          <a:noFill/>
          <a:ln>
            <a:noFill/>
          </a:ln>
        </p:spPr>
      </p:pic>
      <p:sp>
        <p:nvSpPr>
          <p:cNvPr id="284" name="Google Shape;284;p29"/>
          <p:cNvSpPr txBox="1"/>
          <p:nvPr/>
        </p:nvSpPr>
        <p:spPr>
          <a:xfrm>
            <a:off x="6818400" y="3353900"/>
            <a:ext cx="21699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dk2"/>
                </a:solidFill>
                <a:latin typeface="Arial"/>
                <a:ea typeface="Arial"/>
                <a:cs typeface="Arial"/>
                <a:sym typeface="Arial"/>
              </a:rPr>
              <a:t>Image source: Joseph Shaules, </a:t>
            </a:r>
            <a:r>
              <a:rPr lang="en" sz="800" b="0" i="0" u="none" strike="noStrike" cap="none">
                <a:solidFill>
                  <a:schemeClr val="dk2"/>
                </a:solidFill>
                <a:highlight>
                  <a:srgbClr val="FFFFFF"/>
                </a:highlight>
                <a:latin typeface="Arial"/>
                <a:ea typeface="Arial"/>
                <a:cs typeface="Arial"/>
                <a:sym typeface="Arial"/>
              </a:rPr>
              <a:t>Brain, Mind and Culture Masterclass, Webinar 2: Culture and the intuitive mind </a:t>
            </a:r>
            <a:endParaRPr sz="800" b="0" i="0" u="none" strike="noStrike" cap="none">
              <a:solidFill>
                <a:schemeClr val="dk2"/>
              </a:solidFill>
              <a:latin typeface="Arial"/>
              <a:ea typeface="Arial"/>
              <a:cs typeface="Arial"/>
              <a:sym typeface="Arial"/>
            </a:endParaRPr>
          </a:p>
        </p:txBody>
      </p:sp>
      <p:pic>
        <p:nvPicPr>
          <p:cNvPr id="285" name="Google Shape;285;p29"/>
          <p:cNvPicPr preferRelativeResize="0"/>
          <p:nvPr/>
        </p:nvPicPr>
        <p:blipFill rotWithShape="1">
          <a:blip r:embed="rId5">
            <a:alphaModFix/>
          </a:blip>
          <a:srcRect/>
          <a:stretch/>
        </p:blipFill>
        <p:spPr>
          <a:xfrm>
            <a:off x="8105275" y="4332020"/>
            <a:ext cx="954325" cy="8114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
          <p:cNvSpPr txBox="1">
            <a:spLocks noGrp="1"/>
          </p:cNvSpPr>
          <p:nvPr>
            <p:ph type="title"/>
          </p:nvPr>
        </p:nvSpPr>
        <p:spPr>
          <a:xfrm>
            <a:off x="311850" y="445025"/>
            <a:ext cx="7481400" cy="572700"/>
          </a:xfrm>
          <a:prstGeom prst="rect">
            <a:avLst/>
          </a:prstGeom>
          <a:solidFill>
            <a:schemeClr val="accent4"/>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Module Structure</a:t>
            </a:r>
            <a:endParaRPr/>
          </a:p>
        </p:txBody>
      </p:sp>
      <p:sp>
        <p:nvSpPr>
          <p:cNvPr id="70" name="Google Shape;70;p3"/>
          <p:cNvSpPr txBox="1">
            <a:spLocks noGrp="1"/>
          </p:cNvSpPr>
          <p:nvPr>
            <p:ph type="body" idx="1"/>
          </p:nvPr>
        </p:nvSpPr>
        <p:spPr>
          <a:xfrm>
            <a:off x="311700" y="1152475"/>
            <a:ext cx="7481400" cy="3416400"/>
          </a:xfrm>
          <a:prstGeom prst="rect">
            <a:avLst/>
          </a:prstGeom>
          <a:noFill/>
          <a:ln>
            <a:noFill/>
          </a:ln>
        </p:spPr>
        <p:txBody>
          <a:bodyPr spcFirstLastPara="1" wrap="square" lIns="91425" tIns="91425" rIns="91425" bIns="91425" anchor="ctr" anchorCtr="0">
            <a:normAutofit/>
          </a:bodyPr>
          <a:lstStyle/>
          <a:p>
            <a:pPr marL="457200" lvl="0" indent="-355600" algn="l" rtl="0">
              <a:lnSpc>
                <a:spcPct val="115000"/>
              </a:lnSpc>
              <a:spcBef>
                <a:spcPts val="0"/>
              </a:spcBef>
              <a:spcAft>
                <a:spcPts val="0"/>
              </a:spcAft>
              <a:buClr>
                <a:schemeClr val="dk1"/>
              </a:buClr>
              <a:buSzPts val="2000"/>
              <a:buChar char="●"/>
            </a:pPr>
            <a:r>
              <a:rPr lang="en" sz="2000">
                <a:solidFill>
                  <a:schemeClr val="dk1"/>
                </a:solidFill>
              </a:rPr>
              <a:t>Introducing the episode: Summary, link, key themes</a:t>
            </a:r>
            <a:endParaRPr sz="2000">
              <a:solidFill>
                <a:schemeClr val="dk1"/>
              </a:solidFill>
            </a:endParaRPr>
          </a:p>
          <a:p>
            <a:pPr marL="457200" lvl="0" indent="-355600" algn="l" rtl="0">
              <a:lnSpc>
                <a:spcPct val="115000"/>
              </a:lnSpc>
              <a:spcBef>
                <a:spcPts val="0"/>
              </a:spcBef>
              <a:spcAft>
                <a:spcPts val="0"/>
              </a:spcAft>
              <a:buClr>
                <a:schemeClr val="dk1"/>
              </a:buClr>
              <a:buSzPts val="2000"/>
              <a:buChar char="●"/>
            </a:pPr>
            <a:r>
              <a:rPr lang="en" sz="2000">
                <a:solidFill>
                  <a:schemeClr val="dk1"/>
                </a:solidFill>
              </a:rPr>
              <a:t>Opening Discussion: (Episode theme) </a:t>
            </a:r>
            <a:endParaRPr sz="2000">
              <a:solidFill>
                <a:schemeClr val="dk1"/>
              </a:solidFill>
            </a:endParaRPr>
          </a:p>
          <a:p>
            <a:pPr marL="457200" lvl="0" indent="-355600" algn="l" rtl="0">
              <a:lnSpc>
                <a:spcPct val="115000"/>
              </a:lnSpc>
              <a:spcBef>
                <a:spcPts val="0"/>
              </a:spcBef>
              <a:spcAft>
                <a:spcPts val="0"/>
              </a:spcAft>
              <a:buClr>
                <a:schemeClr val="dk1"/>
              </a:buClr>
              <a:buSzPts val="2000"/>
              <a:buChar char="●"/>
            </a:pPr>
            <a:r>
              <a:rPr lang="en" sz="2000">
                <a:solidFill>
                  <a:schemeClr val="dk1"/>
                </a:solidFill>
              </a:rPr>
              <a:t>Part 1: The Silent Language - Key ideas / insights</a:t>
            </a:r>
            <a:endParaRPr sz="2000">
              <a:solidFill>
                <a:schemeClr val="dk1"/>
              </a:solidFill>
            </a:endParaRPr>
          </a:p>
          <a:p>
            <a:pPr marL="457200" lvl="0" indent="-355600" algn="l" rtl="0">
              <a:lnSpc>
                <a:spcPct val="115000"/>
              </a:lnSpc>
              <a:spcBef>
                <a:spcPts val="0"/>
              </a:spcBef>
              <a:spcAft>
                <a:spcPts val="0"/>
              </a:spcAft>
              <a:buClr>
                <a:schemeClr val="dk1"/>
              </a:buClr>
              <a:buSzPts val="2000"/>
              <a:buChar char="●"/>
            </a:pPr>
            <a:r>
              <a:rPr lang="en" sz="2000">
                <a:solidFill>
                  <a:schemeClr val="dk1"/>
                </a:solidFill>
              </a:rPr>
              <a:t>Part 2: Rubber time or slaves to the clock? - Key ideas / insights</a:t>
            </a:r>
            <a:endParaRPr sz="2000">
              <a:solidFill>
                <a:schemeClr val="dk1"/>
              </a:solidFill>
            </a:endParaRPr>
          </a:p>
          <a:p>
            <a:pPr marL="457200" lvl="0" indent="-355600" algn="l" rtl="0">
              <a:lnSpc>
                <a:spcPct val="115000"/>
              </a:lnSpc>
              <a:spcBef>
                <a:spcPts val="0"/>
              </a:spcBef>
              <a:spcAft>
                <a:spcPts val="0"/>
              </a:spcAft>
              <a:buClr>
                <a:schemeClr val="dk1"/>
              </a:buClr>
              <a:buSzPts val="2000"/>
              <a:buChar char="●"/>
            </a:pPr>
            <a:r>
              <a:rPr lang="en" sz="2000">
                <a:solidFill>
                  <a:schemeClr val="dk1"/>
                </a:solidFill>
              </a:rPr>
              <a:t>Part 3: Embodied and Embedded - Deeper Understanding</a:t>
            </a:r>
            <a:endParaRPr sz="2000">
              <a:solidFill>
                <a:schemeClr val="dk1"/>
              </a:solidFill>
            </a:endParaRPr>
          </a:p>
          <a:p>
            <a:pPr marL="457200" lvl="0" indent="-355600" algn="l" rtl="0">
              <a:lnSpc>
                <a:spcPct val="115000"/>
              </a:lnSpc>
              <a:spcBef>
                <a:spcPts val="0"/>
              </a:spcBef>
              <a:spcAft>
                <a:spcPts val="0"/>
              </a:spcAft>
              <a:buClr>
                <a:schemeClr val="dk1"/>
              </a:buClr>
              <a:buSzPts val="2000"/>
              <a:buChar char="●"/>
            </a:pPr>
            <a:r>
              <a:rPr lang="en" sz="2000">
                <a:solidFill>
                  <a:schemeClr val="dk1"/>
                </a:solidFill>
              </a:rPr>
              <a:t>Digging Deeper</a:t>
            </a:r>
            <a:endParaRPr sz="2000">
              <a:solidFill>
                <a:schemeClr val="dk1"/>
              </a:solidFill>
            </a:endParaRPr>
          </a:p>
        </p:txBody>
      </p:sp>
      <p:pic>
        <p:nvPicPr>
          <p:cNvPr id="71" name="Google Shape;71;p3"/>
          <p:cNvPicPr preferRelativeResize="0"/>
          <p:nvPr/>
        </p:nvPicPr>
        <p:blipFill rotWithShape="1">
          <a:blip r:embed="rId3">
            <a:alphaModFix/>
          </a:blip>
          <a:srcRect l="26370" t="21632" r="27978" b="27787"/>
          <a:stretch/>
        </p:blipFill>
        <p:spPr>
          <a:xfrm>
            <a:off x="8105280" y="0"/>
            <a:ext cx="954319" cy="1017726"/>
          </a:xfrm>
          <a:prstGeom prst="rect">
            <a:avLst/>
          </a:prstGeom>
          <a:noFill/>
          <a:ln>
            <a:noFill/>
          </a:ln>
        </p:spPr>
      </p:pic>
      <p:pic>
        <p:nvPicPr>
          <p:cNvPr id="72" name="Google Shape;72;p3"/>
          <p:cNvPicPr preferRelativeResize="0"/>
          <p:nvPr/>
        </p:nvPicPr>
        <p:blipFill rotWithShape="1">
          <a:blip r:embed="rId4">
            <a:alphaModFix/>
          </a:blip>
          <a:srcRect/>
          <a:stretch/>
        </p:blipFill>
        <p:spPr>
          <a:xfrm>
            <a:off x="8105275" y="4332020"/>
            <a:ext cx="954325" cy="81148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0"/>
          <p:cNvSpPr txBox="1">
            <a:spLocks noGrp="1"/>
          </p:cNvSpPr>
          <p:nvPr>
            <p:ph type="title"/>
          </p:nvPr>
        </p:nvSpPr>
        <p:spPr>
          <a:xfrm>
            <a:off x="311850" y="445025"/>
            <a:ext cx="7481400" cy="572700"/>
          </a:xfrm>
          <a:prstGeom prst="rect">
            <a:avLst/>
          </a:prstGeom>
          <a:solidFill>
            <a:schemeClr val="accent4"/>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Check your understanding </a:t>
            </a:r>
            <a:endParaRPr/>
          </a:p>
        </p:txBody>
      </p:sp>
      <p:sp>
        <p:nvSpPr>
          <p:cNvPr id="291" name="Google Shape;291;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2100" dirty="0">
                <a:solidFill>
                  <a:schemeClr val="dk1"/>
                </a:solidFill>
              </a:rPr>
              <a:t>Why are time differences hard to adjust to?</a:t>
            </a:r>
          </a:p>
          <a:p>
            <a:pPr marL="0" lvl="0" indent="0" algn="l" rtl="0">
              <a:lnSpc>
                <a:spcPct val="115000"/>
              </a:lnSpc>
              <a:spcBef>
                <a:spcPts val="0"/>
              </a:spcBef>
              <a:spcAft>
                <a:spcPts val="0"/>
              </a:spcAft>
              <a:buSzPts val="1800"/>
              <a:buNone/>
            </a:pPr>
            <a:endParaRPr sz="2200" dirty="0">
              <a:solidFill>
                <a:schemeClr val="dk1"/>
              </a:solidFill>
            </a:endParaRPr>
          </a:p>
          <a:p>
            <a:pPr marL="457200" lvl="0" indent="-361950" algn="l" rtl="0">
              <a:lnSpc>
                <a:spcPct val="115000"/>
              </a:lnSpc>
              <a:spcBef>
                <a:spcPts val="1200"/>
              </a:spcBef>
              <a:spcAft>
                <a:spcPts val="0"/>
              </a:spcAft>
              <a:buClr>
                <a:schemeClr val="dk1"/>
              </a:buClr>
              <a:buSzPts val="2100"/>
              <a:buAutoNum type="alphaLcParenR"/>
            </a:pPr>
            <a:r>
              <a:rPr lang="en" sz="2100" dirty="0">
                <a:solidFill>
                  <a:schemeClr val="dk1"/>
                </a:solidFill>
              </a:rPr>
              <a:t>Because we make schedules with our conscious mind.</a:t>
            </a:r>
          </a:p>
          <a:p>
            <a:pPr marL="457200" lvl="0" indent="-361950" algn="l" rtl="0">
              <a:lnSpc>
                <a:spcPct val="115000"/>
              </a:lnSpc>
              <a:spcBef>
                <a:spcPts val="1200"/>
              </a:spcBef>
              <a:spcAft>
                <a:spcPts val="0"/>
              </a:spcAft>
              <a:buClr>
                <a:schemeClr val="dk1"/>
              </a:buClr>
              <a:buSzPts val="2100"/>
              <a:buAutoNum type="alphaLcParenR"/>
            </a:pPr>
            <a:endParaRPr sz="2100" dirty="0">
              <a:solidFill>
                <a:schemeClr val="dk1"/>
              </a:solidFill>
            </a:endParaRPr>
          </a:p>
          <a:p>
            <a:pPr marL="457200" lvl="0" indent="-361950" algn="l" rtl="0">
              <a:lnSpc>
                <a:spcPct val="115000"/>
              </a:lnSpc>
              <a:spcBef>
                <a:spcPts val="0"/>
              </a:spcBef>
              <a:spcAft>
                <a:spcPts val="0"/>
              </a:spcAft>
              <a:buClr>
                <a:schemeClr val="dk1"/>
              </a:buClr>
              <a:buSzPts val="2100"/>
              <a:buAutoNum type="alphaLcParenR"/>
            </a:pPr>
            <a:r>
              <a:rPr lang="en" sz="2100" dirty="0">
                <a:solidFill>
                  <a:schemeClr val="dk1"/>
                </a:solidFill>
              </a:rPr>
              <a:t>Because cultural differences don’t bother us.</a:t>
            </a:r>
          </a:p>
          <a:p>
            <a:pPr marL="457200" lvl="0" indent="-361950" algn="l" rtl="0">
              <a:lnSpc>
                <a:spcPct val="115000"/>
              </a:lnSpc>
              <a:spcBef>
                <a:spcPts val="0"/>
              </a:spcBef>
              <a:spcAft>
                <a:spcPts val="0"/>
              </a:spcAft>
              <a:buClr>
                <a:schemeClr val="dk1"/>
              </a:buClr>
              <a:buSzPts val="2100"/>
              <a:buAutoNum type="alphaLcParenR"/>
            </a:pPr>
            <a:endParaRPr sz="2100" dirty="0">
              <a:solidFill>
                <a:schemeClr val="dk1"/>
              </a:solidFill>
            </a:endParaRPr>
          </a:p>
          <a:p>
            <a:pPr marL="457200" lvl="0" indent="-361950" algn="l" rtl="0">
              <a:lnSpc>
                <a:spcPct val="115000"/>
              </a:lnSpc>
              <a:spcBef>
                <a:spcPts val="0"/>
              </a:spcBef>
              <a:spcAft>
                <a:spcPts val="0"/>
              </a:spcAft>
              <a:buClr>
                <a:schemeClr val="dk1"/>
              </a:buClr>
              <a:buSzPts val="2100"/>
              <a:buAutoNum type="alphaLcParenR"/>
            </a:pPr>
            <a:r>
              <a:rPr lang="en" sz="2100" dirty="0">
                <a:solidFill>
                  <a:schemeClr val="dk1"/>
                </a:solidFill>
              </a:rPr>
              <a:t>Because they operate out of conscious awareness. </a:t>
            </a:r>
            <a:endParaRPr sz="2100" dirty="0">
              <a:solidFill>
                <a:schemeClr val="dk1"/>
              </a:solidFill>
            </a:endParaRPr>
          </a:p>
        </p:txBody>
      </p:sp>
      <p:pic>
        <p:nvPicPr>
          <p:cNvPr id="292" name="Google Shape;292;p30"/>
          <p:cNvPicPr preferRelativeResize="0"/>
          <p:nvPr/>
        </p:nvPicPr>
        <p:blipFill rotWithShape="1">
          <a:blip r:embed="rId3">
            <a:alphaModFix/>
          </a:blip>
          <a:srcRect l="26370" t="21632" r="27978" b="27787"/>
          <a:stretch/>
        </p:blipFill>
        <p:spPr>
          <a:xfrm>
            <a:off x="8105280" y="0"/>
            <a:ext cx="954319" cy="1017726"/>
          </a:xfrm>
          <a:prstGeom prst="rect">
            <a:avLst/>
          </a:prstGeom>
          <a:noFill/>
          <a:ln>
            <a:noFill/>
          </a:ln>
        </p:spPr>
      </p:pic>
      <p:pic>
        <p:nvPicPr>
          <p:cNvPr id="293" name="Google Shape;293;p30"/>
          <p:cNvPicPr preferRelativeResize="0"/>
          <p:nvPr/>
        </p:nvPicPr>
        <p:blipFill rotWithShape="1">
          <a:blip r:embed="rId4">
            <a:alphaModFix/>
          </a:blip>
          <a:srcRect/>
          <a:stretch/>
        </p:blipFill>
        <p:spPr>
          <a:xfrm>
            <a:off x="8105275" y="4332020"/>
            <a:ext cx="954325" cy="81148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1"/>
          <p:cNvSpPr txBox="1">
            <a:spLocks noGrp="1"/>
          </p:cNvSpPr>
          <p:nvPr>
            <p:ph type="title"/>
          </p:nvPr>
        </p:nvSpPr>
        <p:spPr>
          <a:xfrm>
            <a:off x="311850" y="445025"/>
            <a:ext cx="7481400" cy="572700"/>
          </a:xfrm>
          <a:prstGeom prst="rect">
            <a:avLst/>
          </a:prstGeom>
          <a:solidFill>
            <a:schemeClr val="accent4"/>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Deeper understanding</a:t>
            </a:r>
            <a:endParaRPr/>
          </a:p>
        </p:txBody>
      </p:sp>
      <p:sp>
        <p:nvSpPr>
          <p:cNvPr id="299" name="Google Shape;299;p31"/>
          <p:cNvSpPr txBox="1">
            <a:spLocks noGrp="1"/>
          </p:cNvSpPr>
          <p:nvPr>
            <p:ph type="body" idx="1"/>
          </p:nvPr>
        </p:nvSpPr>
        <p:spPr>
          <a:xfrm>
            <a:off x="311850" y="1049175"/>
            <a:ext cx="8563800" cy="396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946"/>
              <a:buNone/>
            </a:pPr>
            <a:r>
              <a:rPr lang="en">
                <a:solidFill>
                  <a:schemeClr val="dk1"/>
                </a:solidFill>
              </a:rPr>
              <a:t>Time is embodied and embedded:</a:t>
            </a:r>
            <a:endParaRPr>
              <a:solidFill>
                <a:schemeClr val="dk1"/>
              </a:solidFill>
            </a:endParaRPr>
          </a:p>
          <a:p>
            <a:pPr marL="0" lvl="0" indent="0" algn="l" rtl="0">
              <a:lnSpc>
                <a:spcPct val="115000"/>
              </a:lnSpc>
              <a:spcBef>
                <a:spcPts val="0"/>
              </a:spcBef>
              <a:spcAft>
                <a:spcPts val="0"/>
              </a:spcAft>
              <a:buSzPts val="1946"/>
              <a:buNone/>
            </a:pPr>
            <a:endParaRPr>
              <a:solidFill>
                <a:schemeClr val="dk1"/>
              </a:solidFill>
            </a:endParaRPr>
          </a:p>
          <a:p>
            <a:pPr marL="0" lvl="0" indent="0" algn="l" rtl="0">
              <a:lnSpc>
                <a:spcPct val="115000"/>
              </a:lnSpc>
              <a:spcBef>
                <a:spcPts val="1200"/>
              </a:spcBef>
              <a:spcAft>
                <a:spcPts val="0"/>
              </a:spcAft>
              <a:buSzPts val="1946"/>
              <a:buNone/>
            </a:pPr>
            <a:r>
              <a:rPr lang="en">
                <a:solidFill>
                  <a:schemeClr val="dk1"/>
                </a:solidFill>
              </a:rPr>
              <a:t>“So, it's embodied because we internalize these time systems and these expectations so thoroughly. And it's embedded in the environment around us. That is to say that these patterns of time are in our environment. And so, one of the lessons from the brain and mind sciences is that these time logics are absorbed at a very young age...” (00:23:17)</a:t>
            </a:r>
            <a:endParaRPr>
              <a:solidFill>
                <a:schemeClr val="dk1"/>
              </a:solidFill>
            </a:endParaRPr>
          </a:p>
          <a:p>
            <a:pPr marL="0" lvl="0" indent="0" algn="l" rtl="0">
              <a:lnSpc>
                <a:spcPct val="115000"/>
              </a:lnSpc>
              <a:spcBef>
                <a:spcPts val="1200"/>
              </a:spcBef>
              <a:spcAft>
                <a:spcPts val="0"/>
              </a:spcAft>
              <a:buSzPts val="1946"/>
              <a:buNone/>
            </a:pPr>
            <a:endParaRPr/>
          </a:p>
          <a:p>
            <a:pPr marL="0" lvl="0" indent="0" algn="l" rtl="0">
              <a:lnSpc>
                <a:spcPct val="115000"/>
              </a:lnSpc>
              <a:spcBef>
                <a:spcPts val="1200"/>
              </a:spcBef>
              <a:spcAft>
                <a:spcPts val="1200"/>
              </a:spcAft>
              <a:buSzPts val="1946"/>
              <a:buNone/>
            </a:pPr>
            <a:endParaRPr/>
          </a:p>
        </p:txBody>
      </p:sp>
      <p:pic>
        <p:nvPicPr>
          <p:cNvPr id="300" name="Google Shape;300;p31"/>
          <p:cNvPicPr preferRelativeResize="0"/>
          <p:nvPr/>
        </p:nvPicPr>
        <p:blipFill rotWithShape="1">
          <a:blip r:embed="rId3">
            <a:alphaModFix/>
          </a:blip>
          <a:srcRect l="26368" t="21632" r="27979" b="27784"/>
          <a:stretch/>
        </p:blipFill>
        <p:spPr>
          <a:xfrm>
            <a:off x="8105280" y="0"/>
            <a:ext cx="954319" cy="1017726"/>
          </a:xfrm>
          <a:prstGeom prst="rect">
            <a:avLst/>
          </a:prstGeom>
          <a:noFill/>
          <a:ln>
            <a:noFill/>
          </a:ln>
        </p:spPr>
      </p:pic>
      <p:pic>
        <p:nvPicPr>
          <p:cNvPr id="301" name="Google Shape;301;p31"/>
          <p:cNvPicPr preferRelativeResize="0"/>
          <p:nvPr/>
        </p:nvPicPr>
        <p:blipFill rotWithShape="1">
          <a:blip r:embed="rId4">
            <a:alphaModFix/>
          </a:blip>
          <a:srcRect/>
          <a:stretch/>
        </p:blipFill>
        <p:spPr>
          <a:xfrm>
            <a:off x="8105275" y="4332020"/>
            <a:ext cx="954325" cy="81148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2"/>
          <p:cNvSpPr txBox="1">
            <a:spLocks noGrp="1"/>
          </p:cNvSpPr>
          <p:nvPr>
            <p:ph type="title"/>
          </p:nvPr>
        </p:nvSpPr>
        <p:spPr>
          <a:xfrm>
            <a:off x="311850" y="445025"/>
            <a:ext cx="7481400" cy="572700"/>
          </a:xfrm>
          <a:prstGeom prst="rect">
            <a:avLst/>
          </a:prstGeom>
          <a:solidFill>
            <a:schemeClr val="accent4"/>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Check your understanding </a:t>
            </a:r>
            <a:endParaRPr/>
          </a:p>
        </p:txBody>
      </p:sp>
      <p:sp>
        <p:nvSpPr>
          <p:cNvPr id="307" name="Google Shape;307;p3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2000" dirty="0">
                <a:solidFill>
                  <a:schemeClr val="dk1"/>
                </a:solidFill>
              </a:rPr>
              <a:t>How is time “embodied”?</a:t>
            </a:r>
          </a:p>
          <a:p>
            <a:pPr marL="0" lvl="0" indent="0" algn="l" rtl="0">
              <a:lnSpc>
                <a:spcPct val="115000"/>
              </a:lnSpc>
              <a:spcBef>
                <a:spcPts val="0"/>
              </a:spcBef>
              <a:spcAft>
                <a:spcPts val="0"/>
              </a:spcAft>
              <a:buSzPts val="1800"/>
              <a:buNone/>
            </a:pPr>
            <a:endParaRPr sz="2100" dirty="0">
              <a:solidFill>
                <a:schemeClr val="dk1"/>
              </a:solidFill>
            </a:endParaRPr>
          </a:p>
          <a:p>
            <a:pPr marL="457200" lvl="0" indent="-361950" algn="l" rtl="0">
              <a:lnSpc>
                <a:spcPct val="115000"/>
              </a:lnSpc>
              <a:spcBef>
                <a:spcPts val="1200"/>
              </a:spcBef>
              <a:spcAft>
                <a:spcPts val="0"/>
              </a:spcAft>
              <a:buClr>
                <a:schemeClr val="dk1"/>
              </a:buClr>
              <a:buSzPts val="2100"/>
              <a:buAutoNum type="alphaLcParenR"/>
            </a:pPr>
            <a:r>
              <a:rPr lang="en" sz="2100" dirty="0">
                <a:solidFill>
                  <a:schemeClr val="dk1"/>
                </a:solidFill>
              </a:rPr>
              <a:t>It is a very deep part of us.</a:t>
            </a:r>
          </a:p>
          <a:p>
            <a:pPr marL="457200" lvl="0" indent="-361950" algn="l" rtl="0">
              <a:lnSpc>
                <a:spcPct val="115000"/>
              </a:lnSpc>
              <a:spcBef>
                <a:spcPts val="1200"/>
              </a:spcBef>
              <a:spcAft>
                <a:spcPts val="0"/>
              </a:spcAft>
              <a:buClr>
                <a:schemeClr val="dk1"/>
              </a:buClr>
              <a:buSzPts val="2100"/>
              <a:buAutoNum type="alphaLcParenR"/>
            </a:pPr>
            <a:endParaRPr sz="2100" dirty="0">
              <a:solidFill>
                <a:schemeClr val="dk1"/>
              </a:solidFill>
            </a:endParaRPr>
          </a:p>
          <a:p>
            <a:pPr marL="457200" lvl="0" indent="-361950" algn="l" rtl="0">
              <a:lnSpc>
                <a:spcPct val="115000"/>
              </a:lnSpc>
              <a:spcBef>
                <a:spcPts val="0"/>
              </a:spcBef>
              <a:spcAft>
                <a:spcPts val="0"/>
              </a:spcAft>
              <a:buClr>
                <a:schemeClr val="dk1"/>
              </a:buClr>
              <a:buSzPts val="2100"/>
              <a:buAutoNum type="alphaLcParenR"/>
            </a:pPr>
            <a:r>
              <a:rPr lang="en" sz="2100" dirty="0">
                <a:solidFill>
                  <a:schemeClr val="dk1"/>
                </a:solidFill>
              </a:rPr>
              <a:t>We are upset if someone is late.</a:t>
            </a:r>
          </a:p>
          <a:p>
            <a:pPr marL="457200" lvl="0" indent="-361950" algn="l" rtl="0">
              <a:lnSpc>
                <a:spcPct val="115000"/>
              </a:lnSpc>
              <a:spcBef>
                <a:spcPts val="0"/>
              </a:spcBef>
              <a:spcAft>
                <a:spcPts val="0"/>
              </a:spcAft>
              <a:buClr>
                <a:schemeClr val="dk1"/>
              </a:buClr>
              <a:buSzPts val="2100"/>
              <a:buAutoNum type="alphaLcParenR"/>
            </a:pPr>
            <a:endParaRPr sz="2100" dirty="0">
              <a:solidFill>
                <a:schemeClr val="dk1"/>
              </a:solidFill>
            </a:endParaRPr>
          </a:p>
          <a:p>
            <a:pPr marL="457200" lvl="0" indent="-361950" algn="l" rtl="0">
              <a:lnSpc>
                <a:spcPct val="115000"/>
              </a:lnSpc>
              <a:spcBef>
                <a:spcPts val="0"/>
              </a:spcBef>
              <a:spcAft>
                <a:spcPts val="0"/>
              </a:spcAft>
              <a:buClr>
                <a:schemeClr val="dk1"/>
              </a:buClr>
              <a:buSzPts val="2100"/>
              <a:buAutoNum type="alphaLcParenR"/>
            </a:pPr>
            <a:r>
              <a:rPr lang="en" sz="2100" dirty="0">
                <a:solidFill>
                  <a:schemeClr val="dk1"/>
                </a:solidFill>
              </a:rPr>
              <a:t>We are very aware of how time is used. </a:t>
            </a:r>
            <a:endParaRPr sz="2100" dirty="0">
              <a:solidFill>
                <a:schemeClr val="dk1"/>
              </a:solidFill>
            </a:endParaRPr>
          </a:p>
        </p:txBody>
      </p:sp>
      <p:pic>
        <p:nvPicPr>
          <p:cNvPr id="308" name="Google Shape;308;p32"/>
          <p:cNvPicPr preferRelativeResize="0"/>
          <p:nvPr/>
        </p:nvPicPr>
        <p:blipFill rotWithShape="1">
          <a:blip r:embed="rId3">
            <a:alphaModFix/>
          </a:blip>
          <a:srcRect l="26370" t="21632" r="27978" b="27787"/>
          <a:stretch/>
        </p:blipFill>
        <p:spPr>
          <a:xfrm>
            <a:off x="8105280" y="0"/>
            <a:ext cx="954319" cy="1017726"/>
          </a:xfrm>
          <a:prstGeom prst="rect">
            <a:avLst/>
          </a:prstGeom>
          <a:noFill/>
          <a:ln>
            <a:noFill/>
          </a:ln>
        </p:spPr>
      </p:pic>
      <p:pic>
        <p:nvPicPr>
          <p:cNvPr id="309" name="Google Shape;309;p32"/>
          <p:cNvPicPr preferRelativeResize="0"/>
          <p:nvPr/>
        </p:nvPicPr>
        <p:blipFill rotWithShape="1">
          <a:blip r:embed="rId4">
            <a:alphaModFix/>
          </a:blip>
          <a:srcRect/>
          <a:stretch/>
        </p:blipFill>
        <p:spPr>
          <a:xfrm>
            <a:off x="8105275" y="4332020"/>
            <a:ext cx="954325" cy="81148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3"/>
          <p:cNvSpPr txBox="1">
            <a:spLocks noGrp="1"/>
          </p:cNvSpPr>
          <p:nvPr>
            <p:ph type="title"/>
          </p:nvPr>
        </p:nvSpPr>
        <p:spPr>
          <a:xfrm>
            <a:off x="311850" y="445025"/>
            <a:ext cx="7481400" cy="572700"/>
          </a:xfrm>
          <a:prstGeom prst="rect">
            <a:avLst/>
          </a:prstGeom>
          <a:solidFill>
            <a:schemeClr val="accent4"/>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Check your understanding </a:t>
            </a:r>
            <a:endParaRPr/>
          </a:p>
        </p:txBody>
      </p:sp>
      <p:sp>
        <p:nvSpPr>
          <p:cNvPr id="315" name="Google Shape;315;p3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2000" dirty="0">
                <a:solidFill>
                  <a:schemeClr val="dk1"/>
                </a:solidFill>
              </a:rPr>
              <a:t>What does it mean to say that time is “embedded”?</a:t>
            </a:r>
            <a:endParaRPr sz="2100" dirty="0">
              <a:solidFill>
                <a:schemeClr val="dk1"/>
              </a:solidFill>
            </a:endParaRPr>
          </a:p>
          <a:p>
            <a:pPr marL="457200" lvl="0" indent="-361950" algn="l" rtl="0">
              <a:lnSpc>
                <a:spcPct val="115000"/>
              </a:lnSpc>
              <a:spcBef>
                <a:spcPts val="1200"/>
              </a:spcBef>
              <a:spcAft>
                <a:spcPts val="0"/>
              </a:spcAft>
              <a:buClr>
                <a:schemeClr val="dk1"/>
              </a:buClr>
              <a:buSzPts val="2100"/>
              <a:buAutoNum type="alphaLcParenR"/>
            </a:pPr>
            <a:r>
              <a:rPr lang="en" sz="2100" dirty="0">
                <a:solidFill>
                  <a:schemeClr val="dk1"/>
                </a:solidFill>
              </a:rPr>
              <a:t>We have a feeling for time in our body.</a:t>
            </a:r>
          </a:p>
          <a:p>
            <a:pPr marL="457200" lvl="0" indent="-361950" algn="l" rtl="0">
              <a:lnSpc>
                <a:spcPct val="115000"/>
              </a:lnSpc>
              <a:spcBef>
                <a:spcPts val="1200"/>
              </a:spcBef>
              <a:spcAft>
                <a:spcPts val="0"/>
              </a:spcAft>
              <a:buClr>
                <a:schemeClr val="dk1"/>
              </a:buClr>
              <a:buSzPts val="2100"/>
              <a:buAutoNum type="alphaLcParenR"/>
            </a:pPr>
            <a:endParaRPr sz="2100" dirty="0">
              <a:solidFill>
                <a:schemeClr val="dk1"/>
              </a:solidFill>
            </a:endParaRPr>
          </a:p>
          <a:p>
            <a:pPr marL="457200" lvl="0" indent="-361950" algn="l" rtl="0">
              <a:lnSpc>
                <a:spcPct val="115000"/>
              </a:lnSpc>
              <a:spcBef>
                <a:spcPts val="0"/>
              </a:spcBef>
              <a:spcAft>
                <a:spcPts val="0"/>
              </a:spcAft>
              <a:buClr>
                <a:schemeClr val="dk1"/>
              </a:buClr>
              <a:buSzPts val="2100"/>
              <a:buAutoNum type="alphaLcParenR"/>
            </a:pPr>
            <a:r>
              <a:rPr lang="en" sz="2100" dirty="0">
                <a:solidFill>
                  <a:schemeClr val="dk1"/>
                </a:solidFill>
              </a:rPr>
              <a:t>Time systems are part of our environment.</a:t>
            </a:r>
          </a:p>
          <a:p>
            <a:pPr marL="457200" lvl="0" indent="-361950" algn="l" rtl="0">
              <a:lnSpc>
                <a:spcPct val="115000"/>
              </a:lnSpc>
              <a:spcBef>
                <a:spcPts val="0"/>
              </a:spcBef>
              <a:spcAft>
                <a:spcPts val="0"/>
              </a:spcAft>
              <a:buClr>
                <a:schemeClr val="dk1"/>
              </a:buClr>
              <a:buSzPts val="2100"/>
              <a:buAutoNum type="alphaLcParenR"/>
            </a:pPr>
            <a:endParaRPr sz="2100" dirty="0">
              <a:solidFill>
                <a:schemeClr val="dk1"/>
              </a:solidFill>
            </a:endParaRPr>
          </a:p>
          <a:p>
            <a:pPr marL="457200" lvl="0" indent="-368300" algn="l" rtl="0">
              <a:lnSpc>
                <a:spcPct val="115000"/>
              </a:lnSpc>
              <a:spcBef>
                <a:spcPts val="0"/>
              </a:spcBef>
              <a:spcAft>
                <a:spcPts val="0"/>
              </a:spcAft>
              <a:buClr>
                <a:schemeClr val="dk1"/>
              </a:buClr>
              <a:buSzPts val="2200"/>
              <a:buAutoNum type="alphaLcParenR"/>
            </a:pPr>
            <a:r>
              <a:rPr lang="en" sz="2100" dirty="0">
                <a:solidFill>
                  <a:schemeClr val="dk1"/>
                </a:solidFill>
              </a:rPr>
              <a:t>We use time systems to regulate our sleep patterns.</a:t>
            </a:r>
            <a:r>
              <a:rPr lang="en" sz="2300" dirty="0">
                <a:solidFill>
                  <a:schemeClr val="dk1"/>
                </a:solidFill>
              </a:rPr>
              <a:t> </a:t>
            </a:r>
            <a:endParaRPr sz="2300" dirty="0">
              <a:solidFill>
                <a:schemeClr val="dk1"/>
              </a:solidFill>
            </a:endParaRPr>
          </a:p>
        </p:txBody>
      </p:sp>
      <p:pic>
        <p:nvPicPr>
          <p:cNvPr id="316" name="Google Shape;316;p33"/>
          <p:cNvPicPr preferRelativeResize="0"/>
          <p:nvPr/>
        </p:nvPicPr>
        <p:blipFill rotWithShape="1">
          <a:blip r:embed="rId3">
            <a:alphaModFix/>
          </a:blip>
          <a:srcRect l="26370" t="21632" r="27978" b="27787"/>
          <a:stretch/>
        </p:blipFill>
        <p:spPr>
          <a:xfrm>
            <a:off x="8105280" y="0"/>
            <a:ext cx="954319" cy="1017726"/>
          </a:xfrm>
          <a:prstGeom prst="rect">
            <a:avLst/>
          </a:prstGeom>
          <a:noFill/>
          <a:ln>
            <a:noFill/>
          </a:ln>
        </p:spPr>
      </p:pic>
      <p:pic>
        <p:nvPicPr>
          <p:cNvPr id="317" name="Google Shape;317;p33"/>
          <p:cNvPicPr preferRelativeResize="0"/>
          <p:nvPr/>
        </p:nvPicPr>
        <p:blipFill rotWithShape="1">
          <a:blip r:embed="rId4">
            <a:alphaModFix/>
          </a:blip>
          <a:srcRect/>
          <a:stretch/>
        </p:blipFill>
        <p:spPr>
          <a:xfrm>
            <a:off x="8105275" y="4332020"/>
            <a:ext cx="954325" cy="81148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4"/>
          <p:cNvSpPr txBox="1">
            <a:spLocks noGrp="1"/>
          </p:cNvSpPr>
          <p:nvPr>
            <p:ph type="title"/>
          </p:nvPr>
        </p:nvSpPr>
        <p:spPr>
          <a:xfrm>
            <a:off x="1520250" y="1330500"/>
            <a:ext cx="6103500" cy="2482500"/>
          </a:xfrm>
          <a:prstGeom prst="rect">
            <a:avLst/>
          </a:prstGeom>
          <a:solidFill>
            <a:schemeClr val="accent4"/>
          </a:solid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2800"/>
              <a:buNone/>
            </a:pPr>
            <a:r>
              <a:rPr lang="en" sz="3500" b="1"/>
              <a:t>Digging Deeper</a:t>
            </a:r>
            <a:endParaRPr sz="3500" b="1"/>
          </a:p>
        </p:txBody>
      </p:sp>
      <p:pic>
        <p:nvPicPr>
          <p:cNvPr id="323" name="Google Shape;323;p34"/>
          <p:cNvPicPr preferRelativeResize="0"/>
          <p:nvPr/>
        </p:nvPicPr>
        <p:blipFill rotWithShape="1">
          <a:blip r:embed="rId3">
            <a:alphaModFix/>
          </a:blip>
          <a:srcRect l="26370" t="21632" r="27978" b="27787"/>
          <a:stretch/>
        </p:blipFill>
        <p:spPr>
          <a:xfrm>
            <a:off x="8105280" y="0"/>
            <a:ext cx="954319" cy="1017726"/>
          </a:xfrm>
          <a:prstGeom prst="rect">
            <a:avLst/>
          </a:prstGeom>
          <a:noFill/>
          <a:ln>
            <a:noFill/>
          </a:ln>
        </p:spPr>
      </p:pic>
      <p:pic>
        <p:nvPicPr>
          <p:cNvPr id="324" name="Google Shape;324;p34"/>
          <p:cNvPicPr preferRelativeResize="0"/>
          <p:nvPr/>
        </p:nvPicPr>
        <p:blipFill rotWithShape="1">
          <a:blip r:embed="rId4">
            <a:alphaModFix/>
          </a:blip>
          <a:srcRect/>
          <a:stretch/>
        </p:blipFill>
        <p:spPr>
          <a:xfrm>
            <a:off x="8105275" y="4332020"/>
            <a:ext cx="954325" cy="81148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5"/>
          <p:cNvSpPr txBox="1">
            <a:spLocks noGrp="1"/>
          </p:cNvSpPr>
          <p:nvPr>
            <p:ph type="title"/>
          </p:nvPr>
        </p:nvSpPr>
        <p:spPr>
          <a:xfrm>
            <a:off x="311850" y="445025"/>
            <a:ext cx="7481400" cy="572700"/>
          </a:xfrm>
          <a:prstGeom prst="rect">
            <a:avLst/>
          </a:prstGeom>
          <a:solidFill>
            <a:schemeClr val="accent4"/>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Digging Deeper </a:t>
            </a:r>
            <a:endParaRPr/>
          </a:p>
        </p:txBody>
      </p:sp>
      <p:sp>
        <p:nvSpPr>
          <p:cNvPr id="330" name="Google Shape;330;p35"/>
          <p:cNvSpPr txBox="1">
            <a:spLocks noGrp="1"/>
          </p:cNvSpPr>
          <p:nvPr>
            <p:ph type="body" idx="1"/>
          </p:nvPr>
        </p:nvSpPr>
        <p:spPr>
          <a:xfrm>
            <a:off x="311700" y="1152475"/>
            <a:ext cx="8520600" cy="3739500"/>
          </a:xfrm>
          <a:prstGeom prst="rect">
            <a:avLst/>
          </a:prstGeom>
          <a:noFill/>
          <a:ln>
            <a:noFill/>
          </a:ln>
        </p:spPr>
        <p:txBody>
          <a:bodyPr spcFirstLastPara="1" wrap="square" lIns="91425" tIns="91425" rIns="91425" bIns="91425" anchor="t" anchorCtr="0">
            <a:noAutofit/>
          </a:bodyPr>
          <a:lstStyle/>
          <a:p>
            <a:pPr marL="0" lvl="0" indent="0" algn="l" rtl="0">
              <a:lnSpc>
                <a:spcPct val="95000"/>
              </a:lnSpc>
              <a:spcBef>
                <a:spcPts val="0"/>
              </a:spcBef>
              <a:spcAft>
                <a:spcPts val="0"/>
              </a:spcAft>
              <a:buSzPts val="1324"/>
              <a:buNone/>
            </a:pPr>
            <a:r>
              <a:rPr lang="en">
                <a:solidFill>
                  <a:schemeClr val="dk1"/>
                </a:solidFill>
              </a:rPr>
              <a:t>Scenario Discussion: Missing the train</a:t>
            </a:r>
            <a:endParaRPr>
              <a:solidFill>
                <a:schemeClr val="dk1"/>
              </a:solidFill>
            </a:endParaRPr>
          </a:p>
          <a:p>
            <a:pPr marL="0" lvl="0" indent="0" algn="l" rtl="0">
              <a:lnSpc>
                <a:spcPct val="95000"/>
              </a:lnSpc>
              <a:spcBef>
                <a:spcPts val="1200"/>
              </a:spcBef>
              <a:spcAft>
                <a:spcPts val="0"/>
              </a:spcAft>
              <a:buSzPts val="1324"/>
              <a:buNone/>
            </a:pPr>
            <a:endParaRPr>
              <a:solidFill>
                <a:schemeClr val="dk1"/>
              </a:solidFill>
            </a:endParaRPr>
          </a:p>
          <a:p>
            <a:pPr marL="0" lvl="0" indent="0" algn="l" rtl="0">
              <a:lnSpc>
                <a:spcPct val="95000"/>
              </a:lnSpc>
              <a:spcBef>
                <a:spcPts val="1200"/>
              </a:spcBef>
              <a:spcAft>
                <a:spcPts val="0"/>
              </a:spcAft>
              <a:buSzPts val="1324"/>
              <a:buNone/>
            </a:pPr>
            <a:r>
              <a:rPr lang="en">
                <a:solidFill>
                  <a:schemeClr val="dk1"/>
                </a:solidFill>
              </a:rPr>
              <a:t>“So, imagine you run to catch the subway, but you just miss it. The door closes in your face and the next subway comes in 10 minutes. There you are on the platform. Have you gained 10 minutes, or have you lost 10 minutes?“ (00:25:42) </a:t>
            </a:r>
            <a:endParaRPr>
              <a:solidFill>
                <a:schemeClr val="dk1"/>
              </a:solidFill>
            </a:endParaRPr>
          </a:p>
          <a:p>
            <a:pPr marL="457200" lvl="0" indent="0" algn="l" rtl="0">
              <a:lnSpc>
                <a:spcPct val="94999"/>
              </a:lnSpc>
              <a:spcBef>
                <a:spcPts val="1200"/>
              </a:spcBef>
              <a:spcAft>
                <a:spcPts val="0"/>
              </a:spcAft>
              <a:buSzPts val="1800"/>
              <a:buNone/>
            </a:pPr>
            <a:endParaRPr>
              <a:solidFill>
                <a:schemeClr val="dk1"/>
              </a:solidFill>
            </a:endParaRPr>
          </a:p>
          <a:p>
            <a:pPr marL="457200" lvl="0" indent="-342900" algn="l" rtl="0">
              <a:lnSpc>
                <a:spcPct val="94999"/>
              </a:lnSpc>
              <a:spcBef>
                <a:spcPts val="1200"/>
              </a:spcBef>
              <a:spcAft>
                <a:spcPts val="0"/>
              </a:spcAft>
              <a:buClr>
                <a:schemeClr val="dk1"/>
              </a:buClr>
              <a:buSzPts val="1800"/>
              <a:buChar char="●"/>
            </a:pPr>
            <a:r>
              <a:rPr lang="en">
                <a:solidFill>
                  <a:schemeClr val="dk1"/>
                </a:solidFill>
              </a:rPr>
              <a:t>Has something like this happened to you?</a:t>
            </a:r>
            <a:endParaRPr>
              <a:solidFill>
                <a:schemeClr val="dk1"/>
              </a:solidFill>
            </a:endParaRPr>
          </a:p>
          <a:p>
            <a:pPr marL="457200" lvl="0" indent="-342900" algn="l" rtl="0">
              <a:lnSpc>
                <a:spcPct val="94999"/>
              </a:lnSpc>
              <a:spcBef>
                <a:spcPts val="0"/>
              </a:spcBef>
              <a:spcAft>
                <a:spcPts val="0"/>
              </a:spcAft>
              <a:buClr>
                <a:schemeClr val="dk1"/>
              </a:buClr>
              <a:buSzPts val="1800"/>
              <a:buChar char="●"/>
            </a:pPr>
            <a:r>
              <a:rPr lang="en">
                <a:solidFill>
                  <a:schemeClr val="dk1"/>
                </a:solidFill>
              </a:rPr>
              <a:t>How do you feel in situations like this?</a:t>
            </a:r>
            <a:endParaRPr>
              <a:solidFill>
                <a:schemeClr val="dk1"/>
              </a:solidFill>
            </a:endParaRPr>
          </a:p>
          <a:p>
            <a:pPr marL="457200" lvl="0" indent="-342900" algn="l" rtl="0">
              <a:lnSpc>
                <a:spcPct val="94999"/>
              </a:lnSpc>
              <a:spcBef>
                <a:spcPts val="0"/>
              </a:spcBef>
              <a:spcAft>
                <a:spcPts val="0"/>
              </a:spcAft>
              <a:buClr>
                <a:schemeClr val="dk1"/>
              </a:buClr>
              <a:buSzPts val="1800"/>
              <a:buChar char="●"/>
            </a:pPr>
            <a:r>
              <a:rPr lang="en">
                <a:solidFill>
                  <a:schemeClr val="dk1"/>
                </a:solidFill>
              </a:rPr>
              <a:t>Do you tend to care a lot about sticking to schedules? Explain.</a:t>
            </a:r>
            <a:endParaRPr>
              <a:solidFill>
                <a:schemeClr val="dk1"/>
              </a:solidFill>
            </a:endParaRPr>
          </a:p>
          <a:p>
            <a:pPr marL="0" lvl="0" indent="0" algn="l" rtl="0">
              <a:lnSpc>
                <a:spcPct val="95000"/>
              </a:lnSpc>
              <a:spcBef>
                <a:spcPts val="1200"/>
              </a:spcBef>
              <a:spcAft>
                <a:spcPts val="0"/>
              </a:spcAft>
              <a:buSzPts val="1324"/>
              <a:buNone/>
            </a:pPr>
            <a:endParaRPr sz="1850"/>
          </a:p>
          <a:p>
            <a:pPr marL="0" lvl="0" indent="0" algn="l" rtl="0">
              <a:lnSpc>
                <a:spcPct val="95000"/>
              </a:lnSpc>
              <a:spcBef>
                <a:spcPts val="1200"/>
              </a:spcBef>
              <a:spcAft>
                <a:spcPts val="0"/>
              </a:spcAft>
              <a:buSzPts val="1324"/>
              <a:buNone/>
            </a:pPr>
            <a:endParaRPr sz="1850"/>
          </a:p>
          <a:p>
            <a:pPr marL="0" lvl="0" indent="0" algn="l" rtl="0">
              <a:lnSpc>
                <a:spcPct val="95000"/>
              </a:lnSpc>
              <a:spcBef>
                <a:spcPts val="1200"/>
              </a:spcBef>
              <a:spcAft>
                <a:spcPts val="0"/>
              </a:spcAft>
              <a:buSzPts val="1324"/>
              <a:buNone/>
            </a:pPr>
            <a:endParaRPr sz="1850"/>
          </a:p>
          <a:p>
            <a:pPr marL="0" lvl="0" indent="0" algn="l" rtl="0">
              <a:lnSpc>
                <a:spcPct val="95000"/>
              </a:lnSpc>
              <a:spcBef>
                <a:spcPts val="1200"/>
              </a:spcBef>
              <a:spcAft>
                <a:spcPts val="0"/>
              </a:spcAft>
              <a:buSzPts val="1324"/>
              <a:buNone/>
            </a:pPr>
            <a:endParaRPr sz="1850"/>
          </a:p>
          <a:p>
            <a:pPr marL="0" lvl="0" indent="0" algn="l" rtl="0">
              <a:lnSpc>
                <a:spcPct val="95000"/>
              </a:lnSpc>
              <a:spcBef>
                <a:spcPts val="1200"/>
              </a:spcBef>
              <a:spcAft>
                <a:spcPts val="0"/>
              </a:spcAft>
              <a:buSzPts val="1324"/>
              <a:buNone/>
            </a:pPr>
            <a:endParaRPr sz="1850"/>
          </a:p>
          <a:p>
            <a:pPr marL="0" lvl="0" indent="0" algn="l" rtl="0">
              <a:lnSpc>
                <a:spcPct val="95000"/>
              </a:lnSpc>
              <a:spcBef>
                <a:spcPts val="1200"/>
              </a:spcBef>
              <a:spcAft>
                <a:spcPts val="1200"/>
              </a:spcAft>
              <a:buSzPts val="1324"/>
              <a:buNone/>
            </a:pPr>
            <a:endParaRPr sz="1850"/>
          </a:p>
        </p:txBody>
      </p:sp>
      <p:pic>
        <p:nvPicPr>
          <p:cNvPr id="331" name="Google Shape;331;p35"/>
          <p:cNvPicPr preferRelativeResize="0"/>
          <p:nvPr/>
        </p:nvPicPr>
        <p:blipFill rotWithShape="1">
          <a:blip r:embed="rId3">
            <a:alphaModFix/>
          </a:blip>
          <a:srcRect l="26368" t="21632" r="27979" b="27784"/>
          <a:stretch/>
        </p:blipFill>
        <p:spPr>
          <a:xfrm>
            <a:off x="8105280" y="0"/>
            <a:ext cx="954319" cy="1017726"/>
          </a:xfrm>
          <a:prstGeom prst="rect">
            <a:avLst/>
          </a:prstGeom>
          <a:noFill/>
          <a:ln>
            <a:noFill/>
          </a:ln>
        </p:spPr>
      </p:pic>
      <p:pic>
        <p:nvPicPr>
          <p:cNvPr id="332" name="Google Shape;332;p35"/>
          <p:cNvPicPr preferRelativeResize="0"/>
          <p:nvPr/>
        </p:nvPicPr>
        <p:blipFill rotWithShape="1">
          <a:blip r:embed="rId4">
            <a:alphaModFix/>
          </a:blip>
          <a:srcRect/>
          <a:stretch/>
        </p:blipFill>
        <p:spPr>
          <a:xfrm>
            <a:off x="8105275" y="4332020"/>
            <a:ext cx="954325" cy="81148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6"/>
          <p:cNvSpPr txBox="1">
            <a:spLocks noGrp="1"/>
          </p:cNvSpPr>
          <p:nvPr>
            <p:ph type="title"/>
          </p:nvPr>
        </p:nvSpPr>
        <p:spPr>
          <a:xfrm>
            <a:off x="311850" y="445025"/>
            <a:ext cx="7481400" cy="572700"/>
          </a:xfrm>
          <a:prstGeom prst="rect">
            <a:avLst/>
          </a:prstGeom>
          <a:solidFill>
            <a:schemeClr val="accent4"/>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Digging Deeper</a:t>
            </a:r>
            <a:endParaRPr/>
          </a:p>
        </p:txBody>
      </p:sp>
      <p:sp>
        <p:nvSpPr>
          <p:cNvPr id="338" name="Google Shape;338;p36"/>
          <p:cNvSpPr txBox="1">
            <a:spLocks noGrp="1"/>
          </p:cNvSpPr>
          <p:nvPr>
            <p:ph type="body" idx="1"/>
          </p:nvPr>
        </p:nvSpPr>
        <p:spPr>
          <a:xfrm>
            <a:off x="311700" y="1152475"/>
            <a:ext cx="8520600" cy="3739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118"/>
              <a:buNone/>
            </a:pPr>
            <a:r>
              <a:rPr lang="en">
                <a:solidFill>
                  <a:schemeClr val="dk1"/>
                </a:solidFill>
              </a:rPr>
              <a:t>“You lose 10 minutes if you think in terms of monochronic time, you are prevented from going on to your next activity, so the time is lost. But from the polychronic point of view, you've gained 10 minutes because now you have 10 minutes free to use in any way you want. You're free from the tyranny of the clock for a short time.” (00:26:12)</a:t>
            </a:r>
            <a:endParaRPr>
              <a:solidFill>
                <a:schemeClr val="dk1"/>
              </a:solidFill>
            </a:endParaRPr>
          </a:p>
          <a:p>
            <a:pPr marL="0" lvl="0" indent="0" algn="l" rtl="0">
              <a:lnSpc>
                <a:spcPct val="114999"/>
              </a:lnSpc>
              <a:spcBef>
                <a:spcPts val="0"/>
              </a:spcBef>
              <a:spcAft>
                <a:spcPts val="0"/>
              </a:spcAft>
              <a:buSzPts val="1800"/>
              <a:buNone/>
            </a:pPr>
            <a:endParaRPr>
              <a:solidFill>
                <a:schemeClr val="dk1"/>
              </a:solidFill>
            </a:endParaRPr>
          </a:p>
          <a:p>
            <a:pPr marL="457200" lvl="0" indent="-342900" algn="l" rtl="0">
              <a:lnSpc>
                <a:spcPct val="114999"/>
              </a:lnSpc>
              <a:spcBef>
                <a:spcPts val="0"/>
              </a:spcBef>
              <a:spcAft>
                <a:spcPts val="0"/>
              </a:spcAft>
              <a:buClr>
                <a:schemeClr val="dk1"/>
              </a:buClr>
              <a:buSzPts val="1800"/>
              <a:buChar char="●"/>
            </a:pPr>
            <a:r>
              <a:rPr lang="en">
                <a:solidFill>
                  <a:schemeClr val="dk1"/>
                </a:solidFill>
              </a:rPr>
              <a:t>Can you see both perspectives? </a:t>
            </a:r>
            <a:endParaRPr>
              <a:solidFill>
                <a:schemeClr val="dk1"/>
              </a:solidFill>
            </a:endParaRPr>
          </a:p>
          <a:p>
            <a:pPr marL="457200" lvl="0" indent="-342900" algn="l" rtl="0">
              <a:lnSpc>
                <a:spcPct val="114999"/>
              </a:lnSpc>
              <a:spcBef>
                <a:spcPts val="0"/>
              </a:spcBef>
              <a:spcAft>
                <a:spcPts val="0"/>
              </a:spcAft>
              <a:buClr>
                <a:schemeClr val="dk1"/>
              </a:buClr>
              <a:buSzPts val="1800"/>
              <a:buChar char="●"/>
            </a:pPr>
            <a:r>
              <a:rPr lang="en">
                <a:solidFill>
                  <a:schemeClr val="dk1"/>
                </a:solidFill>
              </a:rPr>
              <a:t>How do you feel about each one? </a:t>
            </a:r>
            <a:endParaRPr>
              <a:solidFill>
                <a:schemeClr val="dk1"/>
              </a:solidFill>
            </a:endParaRPr>
          </a:p>
          <a:p>
            <a:pPr marL="457200" lvl="0" indent="-342900" algn="l" rtl="0">
              <a:lnSpc>
                <a:spcPct val="114999"/>
              </a:lnSpc>
              <a:spcBef>
                <a:spcPts val="0"/>
              </a:spcBef>
              <a:spcAft>
                <a:spcPts val="0"/>
              </a:spcAft>
              <a:buClr>
                <a:schemeClr val="dk1"/>
              </a:buClr>
              <a:buSzPts val="1800"/>
              <a:buChar char="●"/>
            </a:pPr>
            <a:r>
              <a:rPr lang="en">
                <a:solidFill>
                  <a:schemeClr val="dk1"/>
                </a:solidFill>
              </a:rPr>
              <a:t>How can you apply these ideas in your everyday life?</a:t>
            </a:r>
            <a:endParaRPr>
              <a:solidFill>
                <a:schemeClr val="dk1"/>
              </a:solidFill>
            </a:endParaRPr>
          </a:p>
          <a:p>
            <a:pPr marL="0" lvl="0" indent="0" algn="l" rtl="0">
              <a:lnSpc>
                <a:spcPct val="115000"/>
              </a:lnSpc>
              <a:spcBef>
                <a:spcPts val="1200"/>
              </a:spcBef>
              <a:spcAft>
                <a:spcPts val="1200"/>
              </a:spcAft>
              <a:buSzPts val="2118"/>
              <a:buNone/>
            </a:pPr>
            <a:endParaRPr/>
          </a:p>
        </p:txBody>
      </p:sp>
      <p:pic>
        <p:nvPicPr>
          <p:cNvPr id="339" name="Google Shape;339;p36"/>
          <p:cNvPicPr preferRelativeResize="0"/>
          <p:nvPr/>
        </p:nvPicPr>
        <p:blipFill rotWithShape="1">
          <a:blip r:embed="rId3">
            <a:alphaModFix/>
          </a:blip>
          <a:srcRect l="26368" t="21632" r="27979" b="27784"/>
          <a:stretch/>
        </p:blipFill>
        <p:spPr>
          <a:xfrm>
            <a:off x="8105280" y="0"/>
            <a:ext cx="954319" cy="1017726"/>
          </a:xfrm>
          <a:prstGeom prst="rect">
            <a:avLst/>
          </a:prstGeom>
          <a:noFill/>
          <a:ln>
            <a:noFill/>
          </a:ln>
        </p:spPr>
      </p:pic>
      <p:pic>
        <p:nvPicPr>
          <p:cNvPr id="340" name="Google Shape;340;p36"/>
          <p:cNvPicPr preferRelativeResize="0"/>
          <p:nvPr/>
        </p:nvPicPr>
        <p:blipFill rotWithShape="1">
          <a:blip r:embed="rId4">
            <a:alphaModFix/>
          </a:blip>
          <a:srcRect/>
          <a:stretch/>
        </p:blipFill>
        <p:spPr>
          <a:xfrm>
            <a:off x="8105275" y="4332020"/>
            <a:ext cx="954325" cy="81148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
          <a:extLst>
            <a:ext uri="{FF2B5EF4-FFF2-40B4-BE49-F238E27FC236}">
              <a16:creationId xmlns:a16="http://schemas.microsoft.com/office/drawing/2014/main" id="{5A70BE62-A352-BA59-88F3-67263B1067A8}"/>
            </a:ext>
          </a:extLst>
        </p:cNvPr>
        <p:cNvGrpSpPr/>
        <p:nvPr/>
      </p:nvGrpSpPr>
      <p:grpSpPr>
        <a:xfrm>
          <a:off x="0" y="0"/>
          <a:ext cx="0" cy="0"/>
          <a:chOff x="0" y="0"/>
          <a:chExt cx="0" cy="0"/>
        </a:xfrm>
      </p:grpSpPr>
      <p:sp>
        <p:nvSpPr>
          <p:cNvPr id="54" name="Google Shape;54;p1">
            <a:extLst>
              <a:ext uri="{FF2B5EF4-FFF2-40B4-BE49-F238E27FC236}">
                <a16:creationId xmlns:a16="http://schemas.microsoft.com/office/drawing/2014/main" id="{03583353-BFB8-EDD4-220F-0AF56EC64131}"/>
              </a:ext>
            </a:extLst>
          </p:cNvPr>
          <p:cNvSpPr txBox="1">
            <a:spLocks noGrp="1"/>
          </p:cNvSpPr>
          <p:nvPr>
            <p:ph type="ctrTitle"/>
          </p:nvPr>
        </p:nvSpPr>
        <p:spPr>
          <a:xfrm>
            <a:off x="0" y="1660875"/>
            <a:ext cx="9144000" cy="2052600"/>
          </a:xfrm>
          <a:prstGeom prst="rect">
            <a:avLst/>
          </a:prstGeom>
          <a:solidFill>
            <a:schemeClr val="accent4"/>
          </a:solid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r>
              <a:rPr lang="en"/>
              <a:t>Deep Culture Podcast</a:t>
            </a:r>
            <a:endParaRPr/>
          </a:p>
          <a:p>
            <a:pPr marL="0" lvl="0" indent="0" algn="ctr" rtl="0">
              <a:lnSpc>
                <a:spcPct val="100000"/>
              </a:lnSpc>
              <a:spcBef>
                <a:spcPts val="0"/>
              </a:spcBef>
              <a:spcAft>
                <a:spcPts val="0"/>
              </a:spcAft>
              <a:buSzPts val="5200"/>
              <a:buNone/>
            </a:pPr>
            <a:r>
              <a:rPr lang="en"/>
              <a:t> </a:t>
            </a:r>
            <a:r>
              <a:rPr lang="en" sz="3000"/>
              <a:t>Episode 15 - Rubber time or Slaves to the Clock</a:t>
            </a:r>
            <a:endParaRPr sz="3000"/>
          </a:p>
        </p:txBody>
      </p:sp>
      <p:pic>
        <p:nvPicPr>
          <p:cNvPr id="55" name="Google Shape;55;p1">
            <a:extLst>
              <a:ext uri="{FF2B5EF4-FFF2-40B4-BE49-F238E27FC236}">
                <a16:creationId xmlns:a16="http://schemas.microsoft.com/office/drawing/2014/main" id="{9B70F6F8-261F-0849-613B-A3D5B4A60023}"/>
              </a:ext>
            </a:extLst>
          </p:cNvPr>
          <p:cNvPicPr preferRelativeResize="0"/>
          <p:nvPr/>
        </p:nvPicPr>
        <p:blipFill rotWithShape="1">
          <a:blip r:embed="rId3">
            <a:alphaModFix/>
          </a:blip>
          <a:srcRect l="26370" t="21632" r="27978" b="27787"/>
          <a:stretch/>
        </p:blipFill>
        <p:spPr>
          <a:xfrm>
            <a:off x="7574800" y="0"/>
            <a:ext cx="1484801" cy="1583450"/>
          </a:xfrm>
          <a:prstGeom prst="rect">
            <a:avLst/>
          </a:prstGeom>
          <a:noFill/>
          <a:ln>
            <a:noFill/>
          </a:ln>
        </p:spPr>
      </p:pic>
      <p:pic>
        <p:nvPicPr>
          <p:cNvPr id="56" name="Google Shape;56;p1">
            <a:extLst>
              <a:ext uri="{FF2B5EF4-FFF2-40B4-BE49-F238E27FC236}">
                <a16:creationId xmlns:a16="http://schemas.microsoft.com/office/drawing/2014/main" id="{7275BB58-F442-CCCB-4A37-7802F9252192}"/>
              </a:ext>
            </a:extLst>
          </p:cNvPr>
          <p:cNvPicPr preferRelativeResize="0"/>
          <p:nvPr/>
        </p:nvPicPr>
        <p:blipFill rotWithShape="1">
          <a:blip r:embed="rId4">
            <a:alphaModFix/>
          </a:blip>
          <a:srcRect b="7053"/>
          <a:stretch/>
        </p:blipFill>
        <p:spPr>
          <a:xfrm>
            <a:off x="0" y="56475"/>
            <a:ext cx="3996525" cy="1142475"/>
          </a:xfrm>
          <a:prstGeom prst="rect">
            <a:avLst/>
          </a:prstGeom>
          <a:noFill/>
          <a:ln>
            <a:noFill/>
          </a:ln>
        </p:spPr>
      </p:pic>
      <p:sp>
        <p:nvSpPr>
          <p:cNvPr id="57" name="Google Shape;57;p1">
            <a:extLst>
              <a:ext uri="{FF2B5EF4-FFF2-40B4-BE49-F238E27FC236}">
                <a16:creationId xmlns:a16="http://schemas.microsoft.com/office/drawing/2014/main" id="{53EB666B-7AD0-3794-220B-D90B5AE941E7}"/>
              </a:ext>
            </a:extLst>
          </p:cNvPr>
          <p:cNvSpPr txBox="1"/>
          <p:nvPr/>
        </p:nvSpPr>
        <p:spPr>
          <a:xfrm>
            <a:off x="0" y="4631425"/>
            <a:ext cx="9059400" cy="356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b="0" i="0" u="none" strike="noStrike" cap="none">
                <a:solidFill>
                  <a:srgbClr val="595959"/>
                </a:solidFill>
                <a:latin typeface="Calibri"/>
                <a:ea typeface="Calibri"/>
                <a:cs typeface="Calibri"/>
                <a:sym typeface="Calibri"/>
              </a:rPr>
              <a:t>Open source teaching materials to be used with the Deep Culture podcast</a:t>
            </a:r>
            <a:endParaRPr sz="1500" b="0" i="0" u="none" strike="noStrike" cap="none">
              <a:solidFill>
                <a:srgbClr val="595959"/>
              </a:solidFill>
              <a:latin typeface="Calibri"/>
              <a:ea typeface="Calibri"/>
              <a:cs typeface="Calibri"/>
              <a:sym typeface="Calibri"/>
            </a:endParaRPr>
          </a:p>
        </p:txBody>
      </p:sp>
    </p:spTree>
    <p:extLst>
      <p:ext uri="{BB962C8B-B14F-4D97-AF65-F5344CB8AC3E}">
        <p14:creationId xmlns:p14="http://schemas.microsoft.com/office/powerpoint/2010/main" val="2970297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4"/>
          <p:cNvSpPr txBox="1">
            <a:spLocks noGrp="1"/>
          </p:cNvSpPr>
          <p:nvPr>
            <p:ph type="title"/>
          </p:nvPr>
        </p:nvSpPr>
        <p:spPr>
          <a:xfrm>
            <a:off x="1520250" y="1330500"/>
            <a:ext cx="6103500" cy="2482500"/>
          </a:xfrm>
          <a:prstGeom prst="rect">
            <a:avLst/>
          </a:prstGeom>
          <a:solidFill>
            <a:schemeClr val="accent4"/>
          </a:solid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2800"/>
              <a:buNone/>
            </a:pPr>
            <a:r>
              <a:rPr lang="en" sz="3500" b="1"/>
              <a:t>Episode Overview</a:t>
            </a:r>
            <a:endParaRPr sz="3500" b="1"/>
          </a:p>
        </p:txBody>
      </p:sp>
      <p:pic>
        <p:nvPicPr>
          <p:cNvPr id="78" name="Google Shape;78;p4"/>
          <p:cNvPicPr preferRelativeResize="0"/>
          <p:nvPr/>
        </p:nvPicPr>
        <p:blipFill rotWithShape="1">
          <a:blip r:embed="rId3">
            <a:alphaModFix/>
          </a:blip>
          <a:srcRect l="26370" t="21632" r="27978" b="27787"/>
          <a:stretch/>
        </p:blipFill>
        <p:spPr>
          <a:xfrm>
            <a:off x="8105280" y="0"/>
            <a:ext cx="954319" cy="1017726"/>
          </a:xfrm>
          <a:prstGeom prst="rect">
            <a:avLst/>
          </a:prstGeom>
          <a:noFill/>
          <a:ln>
            <a:noFill/>
          </a:ln>
        </p:spPr>
      </p:pic>
      <p:pic>
        <p:nvPicPr>
          <p:cNvPr id="79" name="Google Shape;79;p4"/>
          <p:cNvPicPr preferRelativeResize="0"/>
          <p:nvPr/>
        </p:nvPicPr>
        <p:blipFill rotWithShape="1">
          <a:blip r:embed="rId4">
            <a:alphaModFix/>
          </a:blip>
          <a:srcRect/>
          <a:stretch/>
        </p:blipFill>
        <p:spPr>
          <a:xfrm>
            <a:off x="8105275" y="4332020"/>
            <a:ext cx="954325" cy="81148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5"/>
          <p:cNvSpPr txBox="1">
            <a:spLocks noGrp="1"/>
          </p:cNvSpPr>
          <p:nvPr>
            <p:ph type="title"/>
          </p:nvPr>
        </p:nvSpPr>
        <p:spPr>
          <a:xfrm>
            <a:off x="311850" y="445025"/>
            <a:ext cx="7481400" cy="572700"/>
          </a:xfrm>
          <a:prstGeom prst="rect">
            <a:avLst/>
          </a:prstGeom>
          <a:solidFill>
            <a:schemeClr val="accent4"/>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Episode summary</a:t>
            </a:r>
            <a:endParaRPr/>
          </a:p>
        </p:txBody>
      </p:sp>
      <p:sp>
        <p:nvSpPr>
          <p:cNvPr id="85" name="Google Shape;85;p5"/>
          <p:cNvSpPr txBox="1">
            <a:spLocks noGrp="1"/>
          </p:cNvSpPr>
          <p:nvPr>
            <p:ph type="body" idx="1"/>
          </p:nvPr>
        </p:nvSpPr>
        <p:spPr>
          <a:xfrm>
            <a:off x="521550" y="1345400"/>
            <a:ext cx="82188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800"/>
              <a:buNone/>
            </a:pPr>
            <a:r>
              <a:rPr lang="en" sz="2000">
                <a:solidFill>
                  <a:schemeClr val="dk1"/>
                </a:solidFill>
                <a:highlight>
                  <a:srgbClr val="FFFFFF"/>
                </a:highlight>
              </a:rPr>
              <a:t>They are always late! They are slaves to the clock! </a:t>
            </a:r>
            <a:endParaRPr sz="2000">
              <a:solidFill>
                <a:schemeClr val="dk1"/>
              </a:solidFill>
              <a:highlight>
                <a:srgbClr val="FFFFFF"/>
              </a:highlight>
            </a:endParaRPr>
          </a:p>
          <a:p>
            <a:pPr marL="0" lvl="0" indent="0" algn="l" rtl="0">
              <a:lnSpc>
                <a:spcPct val="115000"/>
              </a:lnSpc>
              <a:spcBef>
                <a:spcPts val="1200"/>
              </a:spcBef>
              <a:spcAft>
                <a:spcPts val="0"/>
              </a:spcAft>
              <a:buSzPts val="1800"/>
              <a:buNone/>
            </a:pPr>
            <a:r>
              <a:rPr lang="en" sz="2000">
                <a:solidFill>
                  <a:schemeClr val="dk1"/>
                </a:solidFill>
                <a:highlight>
                  <a:srgbClr val="FFFFFF"/>
                </a:highlight>
              </a:rPr>
              <a:t>Joseph Shaules and Yvonne van der Pol explore cultural stereotypes about time. They discuss Edward Hall’s </a:t>
            </a:r>
            <a:r>
              <a:rPr lang="en" sz="2000" i="1">
                <a:solidFill>
                  <a:schemeClr val="dk1"/>
                </a:solidFill>
              </a:rPr>
              <a:t>monochronic time </a:t>
            </a:r>
            <a:r>
              <a:rPr lang="en" sz="2000">
                <a:solidFill>
                  <a:schemeClr val="dk1"/>
                </a:solidFill>
                <a:highlight>
                  <a:srgbClr val="FFFFFF"/>
                </a:highlight>
              </a:rPr>
              <a:t>and </a:t>
            </a:r>
            <a:r>
              <a:rPr lang="en" sz="2000" i="1">
                <a:solidFill>
                  <a:schemeClr val="dk1"/>
                </a:solidFill>
              </a:rPr>
              <a:t>polychronic time, </a:t>
            </a:r>
            <a:r>
              <a:rPr lang="en" sz="2000">
                <a:solidFill>
                  <a:schemeClr val="dk1"/>
                </a:solidFill>
                <a:highlight>
                  <a:srgbClr val="FFFFFF"/>
                </a:highlight>
              </a:rPr>
              <a:t>the embodied and embedded nature of time, and Ishita Ray shares her experiences with time logics in India. </a:t>
            </a:r>
            <a:endParaRPr sz="2000">
              <a:solidFill>
                <a:schemeClr val="dk1"/>
              </a:solidFill>
              <a:highlight>
                <a:srgbClr val="FFFFFF"/>
              </a:highlight>
            </a:endParaRPr>
          </a:p>
          <a:p>
            <a:pPr marL="0" lvl="0" indent="0" algn="l" rtl="0">
              <a:lnSpc>
                <a:spcPct val="115000"/>
              </a:lnSpc>
              <a:spcBef>
                <a:spcPts val="1200"/>
              </a:spcBef>
              <a:spcAft>
                <a:spcPts val="1200"/>
              </a:spcAft>
              <a:buSzPts val="1800"/>
              <a:buNone/>
            </a:pPr>
            <a:r>
              <a:rPr lang="en" sz="2000">
                <a:solidFill>
                  <a:schemeClr val="dk1"/>
                </a:solidFill>
                <a:highlight>
                  <a:srgbClr val="FFFFFF"/>
                </a:highlight>
              </a:rPr>
              <a:t>And you can take a quiz to test your own time logic!</a:t>
            </a:r>
            <a:endParaRPr sz="2000">
              <a:solidFill>
                <a:schemeClr val="dk1"/>
              </a:solidFill>
            </a:endParaRPr>
          </a:p>
        </p:txBody>
      </p:sp>
      <p:pic>
        <p:nvPicPr>
          <p:cNvPr id="86" name="Google Shape;86;p5"/>
          <p:cNvPicPr preferRelativeResize="0"/>
          <p:nvPr/>
        </p:nvPicPr>
        <p:blipFill rotWithShape="1">
          <a:blip r:embed="rId3">
            <a:alphaModFix/>
          </a:blip>
          <a:srcRect l="26368" t="21632" r="27979" b="27784"/>
          <a:stretch/>
        </p:blipFill>
        <p:spPr>
          <a:xfrm>
            <a:off x="8105280" y="0"/>
            <a:ext cx="954319" cy="1017726"/>
          </a:xfrm>
          <a:prstGeom prst="rect">
            <a:avLst/>
          </a:prstGeom>
          <a:noFill/>
          <a:ln>
            <a:noFill/>
          </a:ln>
        </p:spPr>
      </p:pic>
      <p:pic>
        <p:nvPicPr>
          <p:cNvPr id="87" name="Google Shape;87;p5"/>
          <p:cNvPicPr preferRelativeResize="0"/>
          <p:nvPr/>
        </p:nvPicPr>
        <p:blipFill rotWithShape="1">
          <a:blip r:embed="rId4">
            <a:alphaModFix/>
          </a:blip>
          <a:srcRect/>
          <a:stretch/>
        </p:blipFill>
        <p:spPr>
          <a:xfrm>
            <a:off x="8105275" y="4332020"/>
            <a:ext cx="954325" cy="81148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6"/>
          <p:cNvSpPr txBox="1">
            <a:spLocks noGrp="1"/>
          </p:cNvSpPr>
          <p:nvPr>
            <p:ph type="title"/>
          </p:nvPr>
        </p:nvSpPr>
        <p:spPr>
          <a:xfrm>
            <a:off x="311850" y="445025"/>
            <a:ext cx="7481400" cy="572700"/>
          </a:xfrm>
          <a:prstGeom prst="rect">
            <a:avLst/>
          </a:prstGeom>
          <a:solidFill>
            <a:schemeClr val="accent4"/>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Key themes</a:t>
            </a:r>
            <a:endParaRPr/>
          </a:p>
        </p:txBody>
      </p:sp>
      <p:sp>
        <p:nvSpPr>
          <p:cNvPr id="93" name="Google Shape;93;p6"/>
          <p:cNvSpPr txBox="1">
            <a:spLocks noGrp="1"/>
          </p:cNvSpPr>
          <p:nvPr>
            <p:ph type="body" idx="1"/>
          </p:nvPr>
        </p:nvSpPr>
        <p:spPr>
          <a:xfrm>
            <a:off x="311700" y="1152475"/>
            <a:ext cx="7481400" cy="3416400"/>
          </a:xfrm>
          <a:prstGeom prst="rect">
            <a:avLst/>
          </a:prstGeom>
          <a:noFill/>
          <a:ln>
            <a:noFill/>
          </a:ln>
        </p:spPr>
        <p:txBody>
          <a:bodyPr spcFirstLastPara="1" wrap="square" lIns="91425" tIns="91425" rIns="91425" bIns="91425" anchor="ctr" anchorCtr="0">
            <a:normAutofit/>
          </a:bodyPr>
          <a:lstStyle/>
          <a:p>
            <a:pPr marL="0" lvl="0" indent="0" algn="l" rtl="0">
              <a:lnSpc>
                <a:spcPct val="115000"/>
              </a:lnSpc>
              <a:spcBef>
                <a:spcPts val="0"/>
              </a:spcBef>
              <a:spcAft>
                <a:spcPts val="0"/>
              </a:spcAft>
              <a:buSzPts val="1800"/>
              <a:buNone/>
            </a:pPr>
            <a:r>
              <a:rPr lang="en" sz="2300" b="1">
                <a:solidFill>
                  <a:schemeClr val="dk1"/>
                </a:solidFill>
              </a:rPr>
              <a:t>Listen for the following themes: </a:t>
            </a:r>
            <a:endParaRPr sz="2300" b="1">
              <a:solidFill>
                <a:schemeClr val="dk1"/>
              </a:solidFill>
            </a:endParaRPr>
          </a:p>
          <a:p>
            <a:pPr marL="0" lvl="0" indent="0" algn="l" rtl="0">
              <a:lnSpc>
                <a:spcPct val="115000"/>
              </a:lnSpc>
              <a:spcBef>
                <a:spcPts val="1200"/>
              </a:spcBef>
              <a:spcAft>
                <a:spcPts val="0"/>
              </a:spcAft>
              <a:buSzPts val="1800"/>
              <a:buNone/>
            </a:pPr>
            <a:r>
              <a:rPr lang="en" sz="2300" b="1">
                <a:solidFill>
                  <a:schemeClr val="dk1"/>
                </a:solidFill>
              </a:rPr>
              <a:t>Part 1: </a:t>
            </a:r>
            <a:r>
              <a:rPr lang="en" sz="2300">
                <a:solidFill>
                  <a:schemeClr val="dk1"/>
                </a:solidFill>
              </a:rPr>
              <a:t>The Silent Language </a:t>
            </a:r>
            <a:endParaRPr sz="2300">
              <a:solidFill>
                <a:schemeClr val="dk1"/>
              </a:solidFill>
            </a:endParaRPr>
          </a:p>
          <a:p>
            <a:pPr marL="0" lvl="0" indent="0" algn="l" rtl="0">
              <a:lnSpc>
                <a:spcPct val="115000"/>
              </a:lnSpc>
              <a:spcBef>
                <a:spcPts val="1200"/>
              </a:spcBef>
              <a:spcAft>
                <a:spcPts val="0"/>
              </a:spcAft>
              <a:buSzPts val="1800"/>
              <a:buNone/>
            </a:pPr>
            <a:r>
              <a:rPr lang="en" sz="2300" b="1">
                <a:solidFill>
                  <a:schemeClr val="dk1"/>
                </a:solidFill>
              </a:rPr>
              <a:t>Part 2:</a:t>
            </a:r>
            <a:r>
              <a:rPr lang="en" sz="2300">
                <a:solidFill>
                  <a:schemeClr val="dk1"/>
                </a:solidFill>
              </a:rPr>
              <a:t> Rubber Time or Slaves to the Clock?</a:t>
            </a:r>
            <a:endParaRPr sz="2300">
              <a:solidFill>
                <a:schemeClr val="dk1"/>
              </a:solidFill>
            </a:endParaRPr>
          </a:p>
          <a:p>
            <a:pPr marL="0" lvl="0" indent="0" algn="l" rtl="0">
              <a:lnSpc>
                <a:spcPct val="115000"/>
              </a:lnSpc>
              <a:spcBef>
                <a:spcPts val="1200"/>
              </a:spcBef>
              <a:spcAft>
                <a:spcPts val="1200"/>
              </a:spcAft>
              <a:buSzPts val="1800"/>
              <a:buNone/>
            </a:pPr>
            <a:r>
              <a:rPr lang="en" sz="2300" b="1">
                <a:solidFill>
                  <a:schemeClr val="dk1"/>
                </a:solidFill>
              </a:rPr>
              <a:t>Part 3:</a:t>
            </a:r>
            <a:r>
              <a:rPr lang="en" sz="2300">
                <a:solidFill>
                  <a:schemeClr val="dk1"/>
                </a:solidFill>
              </a:rPr>
              <a:t> Embodied and Embedded</a:t>
            </a:r>
            <a:endParaRPr sz="2100">
              <a:solidFill>
                <a:schemeClr val="dk1"/>
              </a:solidFill>
            </a:endParaRPr>
          </a:p>
        </p:txBody>
      </p:sp>
      <p:pic>
        <p:nvPicPr>
          <p:cNvPr id="94" name="Google Shape;94;p6"/>
          <p:cNvPicPr preferRelativeResize="0"/>
          <p:nvPr/>
        </p:nvPicPr>
        <p:blipFill rotWithShape="1">
          <a:blip r:embed="rId3">
            <a:alphaModFix/>
          </a:blip>
          <a:srcRect l="26368" t="21632" r="27979" b="27784"/>
          <a:stretch/>
        </p:blipFill>
        <p:spPr>
          <a:xfrm>
            <a:off x="8105280" y="0"/>
            <a:ext cx="954319" cy="1017726"/>
          </a:xfrm>
          <a:prstGeom prst="rect">
            <a:avLst/>
          </a:prstGeom>
          <a:noFill/>
          <a:ln>
            <a:noFill/>
          </a:ln>
        </p:spPr>
      </p:pic>
      <p:pic>
        <p:nvPicPr>
          <p:cNvPr id="95" name="Google Shape;95;p6"/>
          <p:cNvPicPr preferRelativeResize="0"/>
          <p:nvPr/>
        </p:nvPicPr>
        <p:blipFill rotWithShape="1">
          <a:blip r:embed="rId4">
            <a:alphaModFix/>
          </a:blip>
          <a:srcRect/>
          <a:stretch/>
        </p:blipFill>
        <p:spPr>
          <a:xfrm>
            <a:off x="8105275" y="4332020"/>
            <a:ext cx="954325" cy="81148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7"/>
          <p:cNvSpPr txBox="1">
            <a:spLocks noGrp="1"/>
          </p:cNvSpPr>
          <p:nvPr>
            <p:ph type="title"/>
          </p:nvPr>
        </p:nvSpPr>
        <p:spPr>
          <a:xfrm>
            <a:off x="392175" y="285200"/>
            <a:ext cx="85122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38640"/>
              <a:buNone/>
            </a:pPr>
            <a:r>
              <a:rPr lang="en" sz="2244"/>
              <a:t>Listen to the episode:</a:t>
            </a:r>
            <a:r>
              <a:rPr lang="en"/>
              <a:t> </a:t>
            </a:r>
            <a:r>
              <a:rPr lang="en" sz="1800" u="sng">
                <a:solidFill>
                  <a:schemeClr val="hlink"/>
                </a:solidFill>
                <a:hlinkClick r:id="rId3"/>
              </a:rPr>
              <a:t>https://japanintercultural.org/podcast/episode-15-rubber-time-or-slaves-to-the-clock/</a:t>
            </a:r>
            <a:endParaRPr sz="1800"/>
          </a:p>
          <a:p>
            <a:pPr marL="0" lvl="0" indent="0" algn="l" rtl="0">
              <a:lnSpc>
                <a:spcPct val="100000"/>
              </a:lnSpc>
              <a:spcBef>
                <a:spcPts val="0"/>
              </a:spcBef>
              <a:spcAft>
                <a:spcPts val="0"/>
              </a:spcAft>
              <a:buSzPct val="172838"/>
              <a:buNone/>
            </a:pPr>
            <a:endParaRPr sz="1800"/>
          </a:p>
          <a:p>
            <a:pPr marL="0" lvl="0" indent="0" algn="l" rtl="0">
              <a:lnSpc>
                <a:spcPct val="100000"/>
              </a:lnSpc>
              <a:spcBef>
                <a:spcPts val="0"/>
              </a:spcBef>
              <a:spcAft>
                <a:spcPts val="0"/>
              </a:spcAft>
              <a:buSzPct val="111111"/>
              <a:buNone/>
            </a:pPr>
            <a:endParaRPr/>
          </a:p>
        </p:txBody>
      </p:sp>
      <p:sp>
        <p:nvSpPr>
          <p:cNvPr id="101" name="Google Shape;101;p7"/>
          <p:cNvSpPr txBox="1">
            <a:spLocks noGrp="1"/>
          </p:cNvSpPr>
          <p:nvPr>
            <p:ph type="title"/>
          </p:nvPr>
        </p:nvSpPr>
        <p:spPr>
          <a:xfrm>
            <a:off x="450825" y="3440550"/>
            <a:ext cx="8654700" cy="891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ct val="124777"/>
              <a:buNone/>
            </a:pPr>
            <a:r>
              <a:rPr lang="en" sz="2244"/>
              <a:t>Read the transcript: </a:t>
            </a:r>
            <a:r>
              <a:rPr lang="en" sz="1687" u="sng">
                <a:solidFill>
                  <a:schemeClr val="hlink"/>
                </a:solidFill>
                <a:hlinkClick r:id="rId4"/>
              </a:rPr>
              <a:t>https://japanintercultural.org/wp-content/uploads/2022/03/S02E15_Rubber-Time-or-Slaves-to-the-Clock_Transcript.pdf</a:t>
            </a:r>
            <a:endParaRPr sz="1687"/>
          </a:p>
          <a:p>
            <a:pPr marL="0" lvl="0" indent="0" algn="l" rtl="0">
              <a:lnSpc>
                <a:spcPct val="100000"/>
              </a:lnSpc>
              <a:spcBef>
                <a:spcPts val="0"/>
              </a:spcBef>
              <a:spcAft>
                <a:spcPts val="0"/>
              </a:spcAft>
              <a:buSzPct val="165975"/>
              <a:buNone/>
            </a:pPr>
            <a:endParaRPr sz="1687"/>
          </a:p>
        </p:txBody>
      </p:sp>
      <p:pic>
        <p:nvPicPr>
          <p:cNvPr id="102" name="Google Shape;102;p7" descr="Une image contenant motif, pixel, point, mots croisés&#10;&#10;Description générée automatiquement"/>
          <p:cNvPicPr preferRelativeResize="0"/>
          <p:nvPr/>
        </p:nvPicPr>
        <p:blipFill rotWithShape="1">
          <a:blip r:embed="rId5">
            <a:alphaModFix/>
          </a:blip>
          <a:srcRect/>
          <a:stretch/>
        </p:blipFill>
        <p:spPr>
          <a:xfrm>
            <a:off x="6253175" y="1424300"/>
            <a:ext cx="1766875" cy="1766875"/>
          </a:xfrm>
          <a:prstGeom prst="rect">
            <a:avLst/>
          </a:prstGeom>
          <a:noFill/>
          <a:ln>
            <a:noFill/>
          </a:ln>
          <a:effectLst>
            <a:outerShdw blurRad="57150" dist="19050" dir="5400000" algn="bl" rotWithShape="0">
              <a:srgbClr val="000000">
                <a:alpha val="49803"/>
              </a:srgbClr>
            </a:outerShdw>
          </a:effectLst>
        </p:spPr>
      </p:pic>
      <p:pic>
        <p:nvPicPr>
          <p:cNvPr id="103" name="Google Shape;103;p7"/>
          <p:cNvPicPr preferRelativeResize="0"/>
          <p:nvPr/>
        </p:nvPicPr>
        <p:blipFill rotWithShape="1">
          <a:blip r:embed="rId6">
            <a:alphaModFix/>
          </a:blip>
          <a:srcRect l="-2410" t="-2920" r="2408" b="2919"/>
          <a:stretch/>
        </p:blipFill>
        <p:spPr>
          <a:xfrm>
            <a:off x="645750" y="1411188"/>
            <a:ext cx="4743450" cy="1793100"/>
          </a:xfrm>
          <a:prstGeom prst="rect">
            <a:avLst/>
          </a:prstGeom>
          <a:noFill/>
          <a:ln>
            <a:noFill/>
          </a:ln>
          <a:effectLst>
            <a:outerShdw blurRad="57150" dist="19050" dir="5400000" algn="bl" rotWithShape="0">
              <a:srgbClr val="000000">
                <a:alpha val="49803"/>
              </a:srgbClr>
            </a:outerShdw>
          </a:effectLst>
        </p:spPr>
      </p:pic>
      <p:pic>
        <p:nvPicPr>
          <p:cNvPr id="104" name="Google Shape;104;p7"/>
          <p:cNvPicPr preferRelativeResize="0"/>
          <p:nvPr/>
        </p:nvPicPr>
        <p:blipFill rotWithShape="1">
          <a:blip r:embed="rId7">
            <a:alphaModFix/>
          </a:blip>
          <a:srcRect/>
          <a:stretch/>
        </p:blipFill>
        <p:spPr>
          <a:xfrm>
            <a:off x="8105275" y="4332020"/>
            <a:ext cx="954325" cy="81148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8"/>
          <p:cNvSpPr txBox="1">
            <a:spLocks noGrp="1"/>
          </p:cNvSpPr>
          <p:nvPr>
            <p:ph type="title"/>
          </p:nvPr>
        </p:nvSpPr>
        <p:spPr>
          <a:xfrm>
            <a:off x="1520250" y="1330500"/>
            <a:ext cx="6103500" cy="2482500"/>
          </a:xfrm>
          <a:prstGeom prst="rect">
            <a:avLst/>
          </a:prstGeom>
          <a:solidFill>
            <a:schemeClr val="accent4"/>
          </a:solid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2800"/>
              <a:buNone/>
            </a:pPr>
            <a:r>
              <a:rPr lang="en" sz="3500" b="1"/>
              <a:t>Opening Discussion: </a:t>
            </a:r>
            <a:endParaRPr sz="3500" b="1"/>
          </a:p>
          <a:p>
            <a:pPr marL="0" lvl="0" indent="0" algn="ctr" rtl="0">
              <a:lnSpc>
                <a:spcPct val="100000"/>
              </a:lnSpc>
              <a:spcBef>
                <a:spcPts val="0"/>
              </a:spcBef>
              <a:spcAft>
                <a:spcPts val="0"/>
              </a:spcAft>
              <a:buSzPts val="2800"/>
              <a:buNone/>
            </a:pPr>
            <a:r>
              <a:rPr lang="en" sz="3500"/>
              <a:t>Time logics</a:t>
            </a:r>
            <a:endParaRPr sz="3500"/>
          </a:p>
        </p:txBody>
      </p:sp>
      <p:pic>
        <p:nvPicPr>
          <p:cNvPr id="110" name="Google Shape;110;p8"/>
          <p:cNvPicPr preferRelativeResize="0"/>
          <p:nvPr/>
        </p:nvPicPr>
        <p:blipFill rotWithShape="1">
          <a:blip r:embed="rId3">
            <a:alphaModFix/>
          </a:blip>
          <a:srcRect l="26370" t="21632" r="27978" b="27787"/>
          <a:stretch/>
        </p:blipFill>
        <p:spPr>
          <a:xfrm>
            <a:off x="8105280" y="0"/>
            <a:ext cx="954319" cy="1017726"/>
          </a:xfrm>
          <a:prstGeom prst="rect">
            <a:avLst/>
          </a:prstGeom>
          <a:noFill/>
          <a:ln>
            <a:noFill/>
          </a:ln>
        </p:spPr>
      </p:pic>
      <p:pic>
        <p:nvPicPr>
          <p:cNvPr id="111" name="Google Shape;111;p8"/>
          <p:cNvPicPr preferRelativeResize="0"/>
          <p:nvPr/>
        </p:nvPicPr>
        <p:blipFill rotWithShape="1">
          <a:blip r:embed="rId4">
            <a:alphaModFix/>
          </a:blip>
          <a:srcRect/>
          <a:stretch/>
        </p:blipFill>
        <p:spPr>
          <a:xfrm>
            <a:off x="8105275" y="4332020"/>
            <a:ext cx="954325" cy="81148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9"/>
          <p:cNvSpPr txBox="1">
            <a:spLocks noGrp="1"/>
          </p:cNvSpPr>
          <p:nvPr>
            <p:ph type="title"/>
          </p:nvPr>
        </p:nvSpPr>
        <p:spPr>
          <a:xfrm>
            <a:off x="311850" y="445025"/>
            <a:ext cx="7481400" cy="572700"/>
          </a:xfrm>
          <a:prstGeom prst="rect">
            <a:avLst/>
          </a:prstGeom>
          <a:solidFill>
            <a:schemeClr val="accent4"/>
          </a:solid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Opening Discussion: </a:t>
            </a:r>
            <a:endParaRPr/>
          </a:p>
        </p:txBody>
      </p:sp>
      <p:pic>
        <p:nvPicPr>
          <p:cNvPr id="117" name="Google Shape;117;p9"/>
          <p:cNvPicPr preferRelativeResize="0"/>
          <p:nvPr/>
        </p:nvPicPr>
        <p:blipFill rotWithShape="1">
          <a:blip r:embed="rId3">
            <a:alphaModFix/>
          </a:blip>
          <a:srcRect l="26370" t="21632" r="27978" b="27787"/>
          <a:stretch/>
        </p:blipFill>
        <p:spPr>
          <a:xfrm>
            <a:off x="8105280" y="0"/>
            <a:ext cx="954319" cy="1017726"/>
          </a:xfrm>
          <a:prstGeom prst="rect">
            <a:avLst/>
          </a:prstGeom>
          <a:noFill/>
          <a:ln>
            <a:noFill/>
          </a:ln>
        </p:spPr>
      </p:pic>
      <p:sp>
        <p:nvSpPr>
          <p:cNvPr id="118" name="Google Shape;118;p9"/>
          <p:cNvSpPr txBox="1"/>
          <p:nvPr/>
        </p:nvSpPr>
        <p:spPr>
          <a:xfrm>
            <a:off x="436150" y="1278350"/>
            <a:ext cx="5543400" cy="1017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1"/>
              </a:buClr>
              <a:buSzPts val="1100"/>
              <a:buFont typeface="Arial"/>
              <a:buNone/>
            </a:pPr>
            <a:r>
              <a:rPr lang="en" sz="1800" b="0" i="0" u="none" strike="noStrike" cap="none">
                <a:solidFill>
                  <a:schemeClr val="dk2"/>
                </a:solidFill>
                <a:latin typeface="Arial"/>
                <a:ea typeface="Arial"/>
                <a:cs typeface="Arial"/>
                <a:sym typeface="Arial"/>
              </a:rPr>
              <a:t>“</a:t>
            </a:r>
            <a:r>
              <a:rPr lang="en" sz="2000" b="0" i="0" u="none" strike="noStrike" cap="none">
                <a:solidFill>
                  <a:schemeClr val="dk1"/>
                </a:solidFill>
                <a:latin typeface="Arial"/>
                <a:ea typeface="Arial"/>
                <a:cs typeface="Arial"/>
                <a:sym typeface="Arial"/>
              </a:rPr>
              <a:t>You care more about that machine on your wrist, than the friend in front of your face?”</a:t>
            </a:r>
            <a:endParaRPr sz="2000" b="0"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1200"/>
              </a:spcAft>
              <a:buClr>
                <a:schemeClr val="dk1"/>
              </a:buClr>
              <a:buSzPts val="1100"/>
              <a:buFont typeface="Arial"/>
              <a:buNone/>
            </a:pPr>
            <a:endParaRPr sz="1800" b="0" i="0" u="none" strike="noStrike" cap="none">
              <a:solidFill>
                <a:schemeClr val="dk2"/>
              </a:solidFill>
              <a:latin typeface="Arial"/>
              <a:ea typeface="Arial"/>
              <a:cs typeface="Arial"/>
              <a:sym typeface="Arial"/>
            </a:endParaRPr>
          </a:p>
        </p:txBody>
      </p:sp>
      <p:pic>
        <p:nvPicPr>
          <p:cNvPr id="119" name="Google Shape;119;p9"/>
          <p:cNvPicPr preferRelativeResize="0"/>
          <p:nvPr/>
        </p:nvPicPr>
        <p:blipFill rotWithShape="1">
          <a:blip r:embed="rId4">
            <a:alphaModFix/>
          </a:blip>
          <a:srcRect/>
          <a:stretch/>
        </p:blipFill>
        <p:spPr>
          <a:xfrm>
            <a:off x="8105275" y="4332020"/>
            <a:ext cx="954325" cy="811480"/>
          </a:xfrm>
          <a:prstGeom prst="rect">
            <a:avLst/>
          </a:prstGeom>
          <a:noFill/>
          <a:ln>
            <a:noFill/>
          </a:ln>
        </p:spPr>
      </p:pic>
      <p:sp>
        <p:nvSpPr>
          <p:cNvPr id="120" name="Google Shape;120;p9"/>
          <p:cNvSpPr txBox="1"/>
          <p:nvPr/>
        </p:nvSpPr>
        <p:spPr>
          <a:xfrm>
            <a:off x="523650" y="2717375"/>
            <a:ext cx="7269600" cy="1561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 sz="1800" b="0" i="0" u="none" strike="noStrike" cap="none">
                <a:solidFill>
                  <a:schemeClr val="dk1"/>
                </a:solidFill>
                <a:latin typeface="Arial"/>
                <a:ea typeface="Arial"/>
                <a:cs typeface="Arial"/>
                <a:sym typeface="Arial"/>
              </a:rPr>
              <a:t>In pairs or groups, imagine the situation:</a:t>
            </a:r>
            <a:endParaRPr sz="1800" b="0" i="0" u="none" strike="noStrike" cap="none">
              <a:solidFill>
                <a:schemeClr val="dk1"/>
              </a:solidFill>
              <a:latin typeface="Arial"/>
              <a:ea typeface="Arial"/>
              <a:cs typeface="Arial"/>
              <a:sym typeface="Arial"/>
            </a:endParaRPr>
          </a:p>
          <a:p>
            <a:pPr marL="457200" marR="0" lvl="0" indent="-342900" algn="l" rtl="0">
              <a:lnSpc>
                <a:spcPct val="115000"/>
              </a:lnSpc>
              <a:spcBef>
                <a:spcPts val="1200"/>
              </a:spcBef>
              <a:spcAft>
                <a:spcPts val="0"/>
              </a:spcAft>
              <a:buClr>
                <a:schemeClr val="dk1"/>
              </a:buClr>
              <a:buSzPts val="1800"/>
              <a:buFont typeface="Arial"/>
              <a:buChar char="●"/>
            </a:pPr>
            <a:r>
              <a:rPr lang="en" sz="1800" b="0" i="0" u="none" strike="noStrike" cap="none">
                <a:solidFill>
                  <a:schemeClr val="dk1"/>
                </a:solidFill>
                <a:latin typeface="Arial"/>
                <a:ea typeface="Arial"/>
                <a:cs typeface="Arial"/>
                <a:sym typeface="Arial"/>
              </a:rPr>
              <a:t>What do you think happened?</a:t>
            </a:r>
            <a:endParaRPr sz="1800" b="0" i="0" u="none" strike="noStrike" cap="none">
              <a:solidFill>
                <a:schemeClr val="dk1"/>
              </a:solidFill>
              <a:latin typeface="Arial"/>
              <a:ea typeface="Arial"/>
              <a:cs typeface="Arial"/>
              <a:sym typeface="Arial"/>
            </a:endParaRPr>
          </a:p>
          <a:p>
            <a:pPr marL="457200" marR="0" lvl="0" indent="-342900" algn="l" rtl="0">
              <a:lnSpc>
                <a:spcPct val="115000"/>
              </a:lnSpc>
              <a:spcBef>
                <a:spcPts val="0"/>
              </a:spcBef>
              <a:spcAft>
                <a:spcPts val="0"/>
              </a:spcAft>
              <a:buClr>
                <a:schemeClr val="dk1"/>
              </a:buClr>
              <a:buSzPts val="1800"/>
              <a:buFont typeface="Arial"/>
              <a:buChar char="●"/>
            </a:pPr>
            <a:r>
              <a:rPr lang="en" sz="1800" b="0" i="0" u="none" strike="noStrike" cap="none">
                <a:solidFill>
                  <a:schemeClr val="dk1"/>
                </a:solidFill>
                <a:latin typeface="Arial"/>
                <a:ea typeface="Arial"/>
                <a:cs typeface="Arial"/>
                <a:sym typeface="Arial"/>
              </a:rPr>
              <a:t>What did the person mean when they said this?</a:t>
            </a:r>
            <a:endParaRPr sz="1800" b="0" i="0" u="none" strike="noStrike" cap="none">
              <a:solidFill>
                <a:schemeClr val="dk1"/>
              </a:solidFill>
              <a:latin typeface="Arial"/>
              <a:ea typeface="Arial"/>
              <a:cs typeface="Arial"/>
              <a:sym typeface="Arial"/>
            </a:endParaRPr>
          </a:p>
          <a:p>
            <a:pPr marL="457200" marR="0" lvl="0" indent="-342900" algn="l" rtl="0">
              <a:lnSpc>
                <a:spcPct val="115000"/>
              </a:lnSpc>
              <a:spcBef>
                <a:spcPts val="0"/>
              </a:spcBef>
              <a:spcAft>
                <a:spcPts val="0"/>
              </a:spcAft>
              <a:buClr>
                <a:schemeClr val="dk1"/>
              </a:buClr>
              <a:buSzPts val="1800"/>
              <a:buFont typeface="Arial"/>
              <a:buChar char="●"/>
            </a:pPr>
            <a:r>
              <a:rPr lang="en" sz="1800" b="0" i="0" u="none" strike="noStrike" cap="none">
                <a:solidFill>
                  <a:schemeClr val="dk1"/>
                </a:solidFill>
                <a:latin typeface="Arial"/>
                <a:ea typeface="Arial"/>
                <a:cs typeface="Arial"/>
                <a:sym typeface="Arial"/>
              </a:rPr>
              <a:t>How were they feeling?</a:t>
            </a:r>
            <a:endParaRPr sz="1800" b="0" i="0" u="none" strike="noStrike" cap="none">
              <a:solidFill>
                <a:schemeClr val="dk1"/>
              </a:solidFill>
              <a:latin typeface="Arial"/>
              <a:ea typeface="Arial"/>
              <a:cs typeface="Arial"/>
              <a:sym typeface="Arial"/>
            </a:endParaRPr>
          </a:p>
        </p:txBody>
      </p:sp>
      <p:pic>
        <p:nvPicPr>
          <p:cNvPr id="121" name="Google Shape;121;p9"/>
          <p:cNvPicPr preferRelativeResize="0"/>
          <p:nvPr/>
        </p:nvPicPr>
        <p:blipFill rotWithShape="1">
          <a:blip r:embed="rId5">
            <a:alphaModFix/>
          </a:blip>
          <a:srcRect/>
          <a:stretch/>
        </p:blipFill>
        <p:spPr>
          <a:xfrm>
            <a:off x="6460850" y="1273000"/>
            <a:ext cx="2103550" cy="280374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3549</Words>
  <Application>Microsoft Office PowerPoint</Application>
  <PresentationFormat>On-screen Show (16:9)</PresentationFormat>
  <Paragraphs>237</Paragraphs>
  <Slides>37</Slides>
  <Notes>37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Calibri</vt:lpstr>
      <vt:lpstr>Simple Light</vt:lpstr>
      <vt:lpstr>Deep Culture Podcast  Episode 15 - Rubber time or Slaves to the Clock</vt:lpstr>
      <vt:lpstr>Acknowledgements</vt:lpstr>
      <vt:lpstr>Module Structure</vt:lpstr>
      <vt:lpstr>Episode Overview</vt:lpstr>
      <vt:lpstr>Episode summary</vt:lpstr>
      <vt:lpstr>Key themes</vt:lpstr>
      <vt:lpstr>Listen to the episode: https://japanintercultural.org/podcast/episode-15-rubber-time-or-slaves-to-the-clock/  </vt:lpstr>
      <vt:lpstr>Opening Discussion:  Time logics</vt:lpstr>
      <vt:lpstr>Opening Discussion: </vt:lpstr>
      <vt:lpstr>Opening Discussion: </vt:lpstr>
      <vt:lpstr>Quick Understanding</vt:lpstr>
      <vt:lpstr>Share your thoughts . . . </vt:lpstr>
      <vt:lpstr>Share your thoughts</vt:lpstr>
      <vt:lpstr>Part 1: The Silent Language Key ideas / insights</vt:lpstr>
      <vt:lpstr>Key idea: Different Experiences of Time  </vt:lpstr>
      <vt:lpstr>Exploring key idea: Different Experiences of Time   </vt:lpstr>
      <vt:lpstr>Check your understanding!</vt:lpstr>
      <vt:lpstr>Key insight: Time talks  </vt:lpstr>
      <vt:lpstr>Exploring key insight: Time talks </vt:lpstr>
      <vt:lpstr>Check your understanding!</vt:lpstr>
      <vt:lpstr>Part 2: Rubber time or slaves to the clock? Key ideas / insights</vt:lpstr>
      <vt:lpstr>Key idea: Monochronic time logic </vt:lpstr>
      <vt:lpstr>Exploring key idea: Monochronic time logic </vt:lpstr>
      <vt:lpstr>Check your understanding!</vt:lpstr>
      <vt:lpstr>Key idea: Polychronic time logic</vt:lpstr>
      <vt:lpstr>Exploring key idea: Polychronic time logic</vt:lpstr>
      <vt:lpstr>Check your understanding!</vt:lpstr>
      <vt:lpstr>Part 3: Embodied and Embedded Deeper Understanding</vt:lpstr>
      <vt:lpstr>Deeper understanding</vt:lpstr>
      <vt:lpstr>Check your understanding </vt:lpstr>
      <vt:lpstr>Deeper understanding</vt:lpstr>
      <vt:lpstr>Check your understanding </vt:lpstr>
      <vt:lpstr>Check your understanding </vt:lpstr>
      <vt:lpstr>Digging Deeper</vt:lpstr>
      <vt:lpstr>Digging Deeper </vt:lpstr>
      <vt:lpstr>Digging Deeper</vt:lpstr>
      <vt:lpstr>Deep Culture Podcast  Episode 15 - Rubber time or Slaves to the Clock</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Ishita Ray</cp:lastModifiedBy>
  <cp:revision>1</cp:revision>
  <dcterms:modified xsi:type="dcterms:W3CDTF">2025-03-14T05:45:59Z</dcterms:modified>
  <cp:category/>
</cp:coreProperties>
</file>