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726042cbb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726042cbb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726042cbb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726042cbb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73af21529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73af21529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e67dd836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e67dd836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7135174846_0_6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7135174846_0_6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7135174846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7135174846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Correct answer: (a) They are mental shortcuts that helped our ancestors get through our daily lives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7135174846_0_5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7135174846_0_5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e67dd83619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e67dd83619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insights involves having a deeper reflection, or a more complex/deeper understanding of the insight. The goal is to get learners thinking more deeply about the key insight.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73c40ab1e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73c40ab1e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 Correct </a:t>
            </a:r>
            <a:r>
              <a:rPr lang="en">
                <a:solidFill>
                  <a:schemeClr val="dk1"/>
                </a:solidFill>
              </a:rPr>
              <a:t>answer: (b) They are a natural part of how our minds work, but that doesn’t mean that they are good</a:t>
            </a: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e52d6f63ab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e52d6f63a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2673c4256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2673c4256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73c40ab1e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73c40ab1e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7135174846_0_6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7135174846_0_6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(a) “Oh Elbonians are lazy. You cannot trust them!”</a:t>
            </a:r>
            <a:endParaRPr>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73c40ab1e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73c40ab1e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(b) “Oh you’re a Californian? Do you surf?”</a:t>
            </a:r>
            <a:endParaRPr>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e708f5512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2e708f5512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e5f024bd61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e5f024bd6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7135174846_0_6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7135174846_0_6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e52d6f63a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2e52d6f63a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(a) Stereotypes can be a starting point or a barrier to cultural learning</a:t>
            </a:r>
            <a:endParaRPr>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73af21529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273af21529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e52d6f63ab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2e52d6f63ab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7135174846_0_6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27135174846_0_6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Correct answer: c) Fundamental Attribution Error</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e6bceac64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e6bceac64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Part 1: (part title) 1-3 key ideas/ insights from part 1 (Essential elements of each idea/ insight: Introducing the idea/ insight - exploring the idea/ insight - check your understanding)</a:t>
            </a:r>
            <a:endParaRPr>
              <a:solidFill>
                <a:schemeClr val="dk1"/>
              </a:solidFill>
            </a:endParaRPr>
          </a:p>
          <a:p>
            <a:pPr indent="0" lvl="0" marL="0" rtl="0" algn="l">
              <a:spcBef>
                <a:spcPts val="0"/>
              </a:spcBef>
              <a:spcAft>
                <a:spcPts val="0"/>
              </a:spcAft>
              <a:buNone/>
            </a:pPr>
            <a:r>
              <a:rPr lang="en">
                <a:solidFill>
                  <a:schemeClr val="dk1"/>
                </a:solidFill>
              </a:rPr>
              <a:t>Part 2: (Part title) </a:t>
            </a:r>
            <a:r>
              <a:rPr lang="en">
                <a:solidFill>
                  <a:schemeClr val="dk1"/>
                </a:solidFill>
              </a:rPr>
              <a:t>1-3 key ideas/ insights from part 1 (Essential elements of each idea/ insight: Introducing the idea/ insight - exploring the idea/ insight - check your understanding)</a:t>
            </a:r>
            <a:endParaRPr>
              <a:solidFill>
                <a:schemeClr val="dk1"/>
              </a:solidFill>
            </a:endParaRPr>
          </a:p>
          <a:p>
            <a:pPr indent="0" lvl="0" marL="0" rtl="0" algn="l">
              <a:spcBef>
                <a:spcPts val="0"/>
              </a:spcBef>
              <a:spcAft>
                <a:spcPts val="0"/>
              </a:spcAft>
              <a:buNone/>
            </a:pPr>
            <a:r>
              <a:rPr lang="en">
                <a:solidFill>
                  <a:schemeClr val="dk1"/>
                </a:solidFill>
              </a:rPr>
              <a:t>Part 3: (Part title) Deeper </a:t>
            </a:r>
            <a:r>
              <a:rPr lang="en">
                <a:solidFill>
                  <a:schemeClr val="dk1"/>
                </a:solidFill>
              </a:rPr>
              <a:t>understanding</a:t>
            </a:r>
            <a:r>
              <a:rPr lang="en">
                <a:solidFill>
                  <a:schemeClr val="dk1"/>
                </a:solidFill>
              </a:rPr>
              <a:t> </a:t>
            </a:r>
            <a:r>
              <a:rPr lang="en">
                <a:solidFill>
                  <a:schemeClr val="dk1"/>
                </a:solidFill>
              </a:rPr>
              <a:t>(Essential elements: More information/ research into ideas/ inights - Check your understanding)</a:t>
            </a:r>
            <a:endParaRPr>
              <a:solidFill>
                <a:schemeClr val="dk1"/>
              </a:solidFill>
            </a:endParaRPr>
          </a:p>
          <a:p>
            <a:pPr indent="0" lvl="0" marL="0" rtl="0" algn="l">
              <a:spcBef>
                <a:spcPts val="0"/>
              </a:spcBef>
              <a:spcAft>
                <a:spcPts val="0"/>
              </a:spcAft>
              <a:buNone/>
            </a:pPr>
            <a:r>
              <a:rPr lang="en">
                <a:solidFill>
                  <a:schemeClr val="dk1"/>
                </a:solidFill>
              </a:rPr>
              <a:t>Digging Deeper (Reflection/ Experience sharing)</a:t>
            </a:r>
            <a:endParaRPr>
              <a:solidFill>
                <a:schemeClr val="dk1"/>
              </a:solidFill>
            </a:endParaRPr>
          </a:p>
          <a:p>
            <a:pPr indent="0" lvl="0" marL="0" rtl="0" algn="l">
              <a:spcBef>
                <a:spcPts val="0"/>
              </a:spcBef>
              <a:spcAft>
                <a:spcPts val="0"/>
              </a:spcAft>
              <a:buNone/>
            </a:pPr>
            <a:r>
              <a:rPr lang="en">
                <a:solidFill>
                  <a:schemeClr val="dk1"/>
                </a:solidFill>
              </a:rPr>
              <a:t>Expansion activities</a:t>
            </a: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73c40ab1e9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73c40ab1e9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Correct answer: (a) Confirmation bias</a:t>
            </a:r>
            <a:endParaRPr>
              <a:solidFill>
                <a:schemeClr val="dk1"/>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73af21529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73af21529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e29784059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2e2978405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2731384c444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2731384c444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273c40ab1e9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273c40ab1e9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73af2152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73af2152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7135174846_0_5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7135174846_0_5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e34e773f9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e34e773f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 to episode, podcast graphic (from JII website), QR code that links to episode, link to transcript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e5f024bd6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e5f024bd6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themes (Themes corresponding to the three parts of the podcast. Use the part titles) This gives listeners an idea of the overall structure of the podcast and the themes they can expect to learn about.</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73c40ab1e9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73c40ab1e9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This section introduces the core theme of the episode. It provides educators a way to introduce the </a:t>
            </a:r>
            <a:r>
              <a:rPr lang="en">
                <a:solidFill>
                  <a:schemeClr val="dk1"/>
                </a:solidFill>
              </a:rPr>
              <a:t>overall</a:t>
            </a:r>
            <a:r>
              <a:rPr lang="en">
                <a:solidFill>
                  <a:schemeClr val="dk1"/>
                </a:solidFill>
              </a:rPr>
              <a:t> theme (e.g. active learner schema).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e6c8cf81c9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e6c8cf81c9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The goal is to a</a:t>
            </a:r>
            <a:r>
              <a:rPr lang="en">
                <a:solidFill>
                  <a:schemeClr val="dk1"/>
                </a:solidFill>
              </a:rPr>
              <a:t>ctivate learner schema and </a:t>
            </a:r>
            <a:r>
              <a:rPr lang="en">
                <a:solidFill>
                  <a:schemeClr val="dk1"/>
                </a:solidFill>
              </a:rPr>
              <a:t>get learners thinking about the theme that will be discussed.</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5.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5.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5.pn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5.pn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5.png"/><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5.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japanintercultural.org/deep-culture-podcast-education-materials/" TargetMode="External"/><Relationship Id="rId4" Type="http://schemas.openxmlformats.org/officeDocument/2006/relationships/hyperlink" Target="mailto:info@japanintercultural.org" TargetMode="External"/><Relationship Id="rId5"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5.png"/><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5.png"/><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5.png"/><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5.png"/><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5.png"/><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5.png"/><Relationship Id="rId4"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5.png"/><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5.png"/><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5.png"/><Relationship Id="rId4"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5.pn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5.png"/><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5.png"/><Relationship Id="rId4"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5.png"/><Relationship Id="rId4"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5.png"/><Relationship Id="rId4"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5.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japanintercultural.org/podcast/episode-33-stereotypes/" TargetMode="External"/><Relationship Id="rId4" Type="http://schemas.openxmlformats.org/officeDocument/2006/relationships/hyperlink" Target="https://japanintercultural.org/podcast/episode-33-stereotypes/" TargetMode="External"/><Relationship Id="rId9" Type="http://schemas.openxmlformats.org/officeDocument/2006/relationships/image" Target="../media/image1.jpg"/><Relationship Id="rId5" Type="http://schemas.openxmlformats.org/officeDocument/2006/relationships/image" Target="../media/image3.png"/><Relationship Id="rId6" Type="http://schemas.openxmlformats.org/officeDocument/2006/relationships/hyperlink" Target="https://japanintercultural.org/wp-content/uploads/2023/08/S03E33_Stereotypes_Transcript.pdf" TargetMode="External"/><Relationship Id="rId7" Type="http://schemas.openxmlformats.org/officeDocument/2006/relationships/hyperlink" Target="https://japanintercultural.org/wp-content/uploads/2023/08/S03E33_Stereotypes_Transcript.pdf" TargetMode="External"/><Relationship Id="rId8"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hyperlink" Target="https://for91days.com/photos/Istanbul/Turkish%20Mustache/Turkish%20Mustachel%20-01%20130510%20Juergen%20Horn.JPG" TargetMode="External"/><Relationship Id="rId6"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000"/>
              <a:t>Episode 33 - Stereotypes</a:t>
            </a:r>
            <a:endParaRPr sz="3000"/>
          </a:p>
        </p:txBody>
      </p:sp>
      <p:pic>
        <p:nvPicPr>
          <p:cNvPr id="55" name="Google Shape;55;p13"/>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56" name="Google Shape;56;p13"/>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57" name="Google Shape;57;p13"/>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Quick Understanding</a:t>
            </a:r>
            <a:endParaRPr/>
          </a:p>
        </p:txBody>
      </p:sp>
      <p:sp>
        <p:nvSpPr>
          <p:cNvPr id="127" name="Google Shape;127;p22"/>
          <p:cNvSpPr txBox="1"/>
          <p:nvPr>
            <p:ph idx="1" type="body"/>
          </p:nvPr>
        </p:nvSpPr>
        <p:spPr>
          <a:xfrm>
            <a:off x="311700" y="1299875"/>
            <a:ext cx="8520600" cy="3416400"/>
          </a:xfrm>
          <a:prstGeom prst="rect">
            <a:avLst/>
          </a:prstGeom>
        </p:spPr>
        <p:txBody>
          <a:bodyPr anchorCtr="0" anchor="t" bIns="91425" lIns="91425" spcFirstLastPara="1" rIns="91425" wrap="square" tIns="91425">
            <a:normAutofit/>
          </a:bodyPr>
          <a:lstStyle/>
          <a:p>
            <a:pPr indent="-368300" lvl="0" marL="457200" rtl="0" algn="l">
              <a:lnSpc>
                <a:spcPct val="115000"/>
              </a:lnSpc>
              <a:spcBef>
                <a:spcPts val="0"/>
              </a:spcBef>
              <a:spcAft>
                <a:spcPts val="0"/>
              </a:spcAft>
              <a:buClr>
                <a:schemeClr val="dk1"/>
              </a:buClr>
              <a:buSzPts val="2200"/>
              <a:buAutoNum type="arabicPeriod"/>
            </a:pPr>
            <a:r>
              <a:rPr lang="en" sz="2200">
                <a:solidFill>
                  <a:schemeClr val="dk1"/>
                </a:solidFill>
              </a:rPr>
              <a:t>What are the typical images of a Turkish man described here? </a:t>
            </a:r>
            <a:endParaRPr sz="2200">
              <a:solidFill>
                <a:schemeClr val="dk1"/>
              </a:solidFill>
            </a:endParaRPr>
          </a:p>
          <a:p>
            <a:pPr indent="0" lvl="0" marL="0" rtl="0" algn="l">
              <a:lnSpc>
                <a:spcPct val="115000"/>
              </a:lnSpc>
              <a:spcBef>
                <a:spcPts val="1200"/>
              </a:spcBef>
              <a:spcAft>
                <a:spcPts val="0"/>
              </a:spcAft>
              <a:buNone/>
            </a:pPr>
            <a:r>
              <a:t/>
            </a:r>
            <a:endParaRPr sz="2200">
              <a:solidFill>
                <a:schemeClr val="dk1"/>
              </a:solidFill>
            </a:endParaRPr>
          </a:p>
          <a:p>
            <a:pPr indent="-368300" lvl="0" marL="457200" rtl="0" algn="l">
              <a:lnSpc>
                <a:spcPct val="115000"/>
              </a:lnSpc>
              <a:spcBef>
                <a:spcPts val="1200"/>
              </a:spcBef>
              <a:spcAft>
                <a:spcPts val="0"/>
              </a:spcAft>
              <a:buClr>
                <a:schemeClr val="dk1"/>
              </a:buClr>
              <a:buSzPts val="2200"/>
              <a:buAutoNum type="arabicPeriod"/>
            </a:pPr>
            <a:r>
              <a:rPr lang="en" sz="2200">
                <a:solidFill>
                  <a:schemeClr val="dk1"/>
                </a:solidFill>
              </a:rPr>
              <a:t>In what ways is the speaker “different” from the stereotypical image? </a:t>
            </a:r>
            <a:endParaRPr sz="2200">
              <a:solidFill>
                <a:schemeClr val="dk1"/>
              </a:solidFill>
            </a:endParaRPr>
          </a:p>
        </p:txBody>
      </p:sp>
      <p:pic>
        <p:nvPicPr>
          <p:cNvPr id="128" name="Google Shape;128;p2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29" name="Google Shape;129;p2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Share your thoughts . . . </a:t>
            </a:r>
            <a:endParaRPr/>
          </a:p>
        </p:txBody>
      </p:sp>
      <p:sp>
        <p:nvSpPr>
          <p:cNvPr id="135" name="Google Shape;135;p23"/>
          <p:cNvSpPr txBox="1"/>
          <p:nvPr>
            <p:ph idx="1" type="body"/>
          </p:nvPr>
        </p:nvSpPr>
        <p:spPr>
          <a:xfrm>
            <a:off x="311700" y="1299875"/>
            <a:ext cx="8520600" cy="3416400"/>
          </a:xfrm>
          <a:prstGeom prst="rect">
            <a:avLst/>
          </a:prstGeom>
        </p:spPr>
        <p:txBody>
          <a:bodyPr anchorCtr="0" anchor="t" bIns="91425" lIns="91425" spcFirstLastPara="1" rIns="91425" wrap="square" tIns="91425">
            <a:normAutofit/>
          </a:bodyPr>
          <a:lstStyle/>
          <a:p>
            <a:pPr indent="-368300" lvl="0" marL="457200" rtl="0" algn="l">
              <a:lnSpc>
                <a:spcPct val="115000"/>
              </a:lnSpc>
              <a:spcBef>
                <a:spcPts val="0"/>
              </a:spcBef>
              <a:spcAft>
                <a:spcPts val="0"/>
              </a:spcAft>
              <a:buClr>
                <a:schemeClr val="dk1"/>
              </a:buClr>
              <a:buSzPts val="2200"/>
              <a:buAutoNum type="arabicPeriod"/>
            </a:pPr>
            <a:r>
              <a:rPr lang="en" sz="2200">
                <a:solidFill>
                  <a:schemeClr val="dk1"/>
                </a:solidFill>
              </a:rPr>
              <a:t>Can you think of a time when</a:t>
            </a:r>
            <a:r>
              <a:rPr lang="en" sz="2200">
                <a:solidFill>
                  <a:schemeClr val="dk1"/>
                </a:solidFill>
              </a:rPr>
              <a:t> someone made a quick judgement about you? What happened? Was their impression accurate? Why/ why not?</a:t>
            </a:r>
            <a:endParaRPr sz="2200">
              <a:solidFill>
                <a:schemeClr val="dk1"/>
              </a:solidFill>
            </a:endParaRPr>
          </a:p>
          <a:p>
            <a:pPr indent="0" lvl="0" marL="0" rtl="0" algn="l">
              <a:lnSpc>
                <a:spcPct val="115000"/>
              </a:lnSpc>
              <a:spcBef>
                <a:spcPts val="1200"/>
              </a:spcBef>
              <a:spcAft>
                <a:spcPts val="0"/>
              </a:spcAft>
              <a:buNone/>
            </a:pPr>
            <a:r>
              <a:t/>
            </a:r>
            <a:endParaRPr sz="2200">
              <a:solidFill>
                <a:schemeClr val="dk1"/>
              </a:solidFill>
            </a:endParaRPr>
          </a:p>
          <a:p>
            <a:pPr indent="-368300" lvl="0" marL="457200" rtl="0" algn="l">
              <a:lnSpc>
                <a:spcPct val="115000"/>
              </a:lnSpc>
              <a:spcBef>
                <a:spcPts val="1200"/>
              </a:spcBef>
              <a:spcAft>
                <a:spcPts val="0"/>
              </a:spcAft>
              <a:buClr>
                <a:schemeClr val="dk1"/>
              </a:buClr>
              <a:buSzPts val="2200"/>
              <a:buAutoNum type="arabicPeriod"/>
            </a:pPr>
            <a:r>
              <a:rPr lang="en" sz="2200">
                <a:solidFill>
                  <a:schemeClr val="dk1"/>
                </a:solidFill>
              </a:rPr>
              <a:t>Have you ever made a quick judgement about someone? </a:t>
            </a:r>
            <a:r>
              <a:rPr lang="en" sz="2200">
                <a:solidFill>
                  <a:schemeClr val="dk1"/>
                </a:solidFill>
              </a:rPr>
              <a:t>What happened? Was your impression accurate? Why/ why not?</a:t>
            </a:r>
            <a:endParaRPr sz="2200">
              <a:solidFill>
                <a:schemeClr val="dk1"/>
              </a:solidFill>
            </a:endParaRPr>
          </a:p>
        </p:txBody>
      </p:sp>
      <p:pic>
        <p:nvPicPr>
          <p:cNvPr id="136" name="Google Shape;136;p2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37" name="Google Shape;137;p2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4"/>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1: The Power of Stereotypes</a:t>
            </a:r>
            <a:endParaRPr b="1" sz="3500"/>
          </a:p>
          <a:p>
            <a:pPr indent="0" lvl="0" marL="0" rtl="0" algn="ctr">
              <a:spcBef>
                <a:spcPts val="0"/>
              </a:spcBef>
              <a:spcAft>
                <a:spcPts val="0"/>
              </a:spcAft>
              <a:buNone/>
            </a:pPr>
            <a:r>
              <a:rPr lang="en" sz="3500"/>
              <a:t>Key ideas / insights</a:t>
            </a:r>
            <a:endParaRPr sz="3500"/>
          </a:p>
        </p:txBody>
      </p:sp>
      <p:pic>
        <p:nvPicPr>
          <p:cNvPr id="143" name="Google Shape;143;p2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44" name="Google Shape;144;p2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idea: What are stereotypes?</a:t>
            </a:r>
            <a:endParaRPr/>
          </a:p>
          <a:p>
            <a:pPr indent="0" lvl="0" marL="0" rtl="0" algn="l">
              <a:spcBef>
                <a:spcPts val="0"/>
              </a:spcBef>
              <a:spcAft>
                <a:spcPts val="0"/>
              </a:spcAft>
              <a:buNone/>
            </a:pPr>
            <a:r>
              <a:t/>
            </a:r>
            <a:endParaRPr/>
          </a:p>
        </p:txBody>
      </p:sp>
      <p:sp>
        <p:nvSpPr>
          <p:cNvPr id="150" name="Google Shape;150;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b="1" lang="en">
                <a:solidFill>
                  <a:schemeClr val="dk1"/>
                </a:solidFill>
              </a:rPr>
              <a:t>Stereotype:</a:t>
            </a:r>
            <a:r>
              <a:rPr lang="en">
                <a:solidFill>
                  <a:schemeClr val="dk1"/>
                </a:solidFill>
              </a:rPr>
              <a:t> a simplified idea about what is typical for a personal group </a:t>
            </a:r>
            <a:r>
              <a:rPr lang="en" sz="1600">
                <a:solidFill>
                  <a:schemeClr val="dk1"/>
                </a:solidFill>
              </a:rPr>
              <a:t>(04.02)</a:t>
            </a:r>
            <a:endParaRPr sz="1600">
              <a:solidFill>
                <a:schemeClr val="dk1"/>
              </a:solidFill>
            </a:endParaRPr>
          </a:p>
          <a:p>
            <a:pPr indent="0" lvl="0" marL="0" rtl="0" algn="l">
              <a:spcBef>
                <a:spcPts val="1200"/>
              </a:spcBef>
              <a:spcAft>
                <a:spcPts val="0"/>
              </a:spcAft>
              <a:buNone/>
            </a:pPr>
            <a:r>
              <a:rPr lang="en">
                <a:solidFill>
                  <a:schemeClr val="dk1"/>
                </a:solidFill>
              </a:rPr>
              <a:t>It comes from the French “stéréotype” and refers to a printing method using solid plates. So, from this we get the idea of a stereotype being a fixed image. [...] And these images can be prejudicial. </a:t>
            </a:r>
            <a:r>
              <a:rPr lang="en" sz="1600">
                <a:solidFill>
                  <a:schemeClr val="dk1"/>
                </a:solidFill>
              </a:rPr>
              <a:t>(03.44)</a:t>
            </a:r>
            <a:endParaRPr sz="1600">
              <a:solidFill>
                <a:schemeClr val="dk1"/>
              </a:solidFill>
            </a:endParaRPr>
          </a:p>
          <a:p>
            <a:pPr indent="0" lvl="0" marL="0" rtl="0" algn="l">
              <a:spcBef>
                <a:spcPts val="1200"/>
              </a:spcBef>
              <a:spcAft>
                <a:spcPts val="1200"/>
              </a:spcAft>
              <a:buNone/>
            </a:pPr>
            <a:r>
              <a:t/>
            </a:r>
            <a:endParaRPr/>
          </a:p>
        </p:txBody>
      </p:sp>
      <p:pic>
        <p:nvPicPr>
          <p:cNvPr id="151" name="Google Shape;151;p2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52" name="Google Shape;152;p2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6"/>
          <p:cNvSpPr txBox="1"/>
          <p:nvPr>
            <p:ph idx="1" type="body"/>
          </p:nvPr>
        </p:nvSpPr>
        <p:spPr>
          <a:xfrm>
            <a:off x="311700" y="1017725"/>
            <a:ext cx="8520600" cy="388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a:t>“</a:t>
            </a:r>
            <a:r>
              <a:rPr i="1" lang="en" sz="1419">
                <a:solidFill>
                  <a:schemeClr val="dk1"/>
                </a:solidFill>
              </a:rPr>
              <a:t>And so stereotypes become a kind of shared currency, a set of images that people used to talk about difference. Why do our minds work this way? What evolutionary purpose might they serve?</a:t>
            </a:r>
            <a:endParaRPr i="1" sz="1419">
              <a:solidFill>
                <a:schemeClr val="dk1"/>
              </a:solidFill>
            </a:endParaRPr>
          </a:p>
          <a:p>
            <a:pPr indent="0" lvl="0" marL="0" rtl="0" algn="l">
              <a:spcBef>
                <a:spcPts val="1200"/>
              </a:spcBef>
              <a:spcAft>
                <a:spcPts val="0"/>
              </a:spcAft>
              <a:buNone/>
            </a:pPr>
            <a:r>
              <a:rPr i="1" lang="en" sz="1419">
                <a:solidFill>
                  <a:schemeClr val="dk1"/>
                </a:solidFill>
              </a:rPr>
              <a:t>And what we find is that there is a certain cognitive efficiency in stereotypes. Our ancestors survived by quickly judging people. Friend? Enemy? Are they nice? mean? We categorized people by quickly accessing salient information.</a:t>
            </a:r>
            <a:endParaRPr i="1" sz="1419">
              <a:solidFill>
                <a:schemeClr val="dk1"/>
              </a:solidFill>
            </a:endParaRPr>
          </a:p>
          <a:p>
            <a:pPr indent="0" lvl="0" marL="0" rtl="0" algn="l">
              <a:spcBef>
                <a:spcPts val="1200"/>
              </a:spcBef>
              <a:spcAft>
                <a:spcPts val="0"/>
              </a:spcAft>
              <a:buNone/>
            </a:pPr>
            <a:r>
              <a:rPr i="1" lang="en" sz="1419">
                <a:solidFill>
                  <a:schemeClr val="dk1"/>
                </a:solidFill>
              </a:rPr>
              <a:t>And this is efficient in the sense that these images come quickly to mind and allow us to make quick judgements.</a:t>
            </a:r>
            <a:r>
              <a:rPr i="1" lang="en" sz="1319">
                <a:solidFill>
                  <a:schemeClr val="dk1"/>
                </a:solidFill>
              </a:rPr>
              <a:t>” </a:t>
            </a:r>
            <a:r>
              <a:rPr lang="en" sz="1419">
                <a:solidFill>
                  <a:schemeClr val="dk1"/>
                </a:solidFill>
              </a:rPr>
              <a:t>(06.05)</a:t>
            </a:r>
            <a:endParaRPr sz="1419">
              <a:solidFill>
                <a:schemeClr val="dk1"/>
              </a:solidFill>
            </a:endParaRPr>
          </a:p>
          <a:p>
            <a:pPr indent="0" lvl="0" marL="0" rtl="0" algn="l">
              <a:spcBef>
                <a:spcPts val="1200"/>
              </a:spcBef>
              <a:spcAft>
                <a:spcPts val="0"/>
              </a:spcAft>
              <a:buNone/>
            </a:pPr>
            <a:r>
              <a:t/>
            </a:r>
            <a:endParaRPr i="1" sz="1319">
              <a:solidFill>
                <a:schemeClr val="dk1"/>
              </a:solidFill>
            </a:endParaRPr>
          </a:p>
          <a:p>
            <a:pPr indent="-342900" lvl="0" marL="457200" rtl="0" algn="l">
              <a:spcBef>
                <a:spcPts val="1200"/>
              </a:spcBef>
              <a:spcAft>
                <a:spcPts val="0"/>
              </a:spcAft>
              <a:buClr>
                <a:schemeClr val="dk1"/>
              </a:buClr>
              <a:buSzPts val="1800"/>
              <a:buChar char="●"/>
            </a:pPr>
            <a:r>
              <a:rPr lang="en">
                <a:solidFill>
                  <a:schemeClr val="dk1"/>
                </a:solidFill>
              </a:rPr>
              <a:t>What is the ‘evolutionary purpose’ of stereotypes?</a:t>
            </a:r>
            <a:endParaRPr>
              <a:solidFill>
                <a:schemeClr val="dk1"/>
              </a:solidFill>
            </a:endParaRPr>
          </a:p>
          <a:p>
            <a:pPr indent="-342900" lvl="0" marL="457200" rtl="0" algn="l">
              <a:spcBef>
                <a:spcPts val="0"/>
              </a:spcBef>
              <a:spcAft>
                <a:spcPts val="0"/>
              </a:spcAft>
              <a:buSzPts val="1800"/>
              <a:buChar char="●"/>
            </a:pPr>
            <a:r>
              <a:rPr lang="en">
                <a:solidFill>
                  <a:schemeClr val="dk1"/>
                </a:solidFill>
              </a:rPr>
              <a:t>How did it help our ancestors to make quick judgements? </a:t>
            </a:r>
            <a:r>
              <a:rPr lang="en"/>
              <a:t> </a:t>
            </a:r>
            <a:endParaRPr/>
          </a:p>
        </p:txBody>
      </p:sp>
      <p:pic>
        <p:nvPicPr>
          <p:cNvPr id="158" name="Google Shape;158;p2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59" name="Google Shape;159;p2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Exploring key idea: What are stereotypes?</a:t>
            </a:r>
            <a:endParaRPr/>
          </a:p>
        </p:txBody>
      </p:sp>
      <p:pic>
        <p:nvPicPr>
          <p:cNvPr id="160" name="Google Shape;160;p2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7"/>
          <p:cNvSpPr txBox="1"/>
          <p:nvPr>
            <p:ph idx="1" type="body"/>
          </p:nvPr>
        </p:nvSpPr>
        <p:spPr>
          <a:xfrm>
            <a:off x="311700" y="1152475"/>
            <a:ext cx="8520600" cy="3643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b="1" sz="2100"/>
          </a:p>
          <a:p>
            <a:pPr indent="0" lvl="0" marL="0" rtl="0" algn="l">
              <a:spcBef>
                <a:spcPts val="1200"/>
              </a:spcBef>
              <a:spcAft>
                <a:spcPts val="0"/>
              </a:spcAft>
              <a:buNone/>
            </a:pPr>
            <a:r>
              <a:rPr lang="en" sz="2200">
                <a:solidFill>
                  <a:schemeClr val="dk1"/>
                </a:solidFill>
              </a:rPr>
              <a:t>What are stereotypes</a:t>
            </a:r>
            <a:r>
              <a:rPr lang="en" sz="2200">
                <a:solidFill>
                  <a:schemeClr val="dk1"/>
                </a:solidFill>
              </a:rPr>
              <a:t>?</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They are mental shortcuts that helped our ancestors get through our daily lives</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They are images our minds form as part of conscious thinking over time</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They are prejudices we carry about people we understand well</a:t>
            </a:r>
            <a:endParaRPr sz="2200">
              <a:solidFill>
                <a:schemeClr val="dk1"/>
              </a:solidFill>
            </a:endParaRPr>
          </a:p>
        </p:txBody>
      </p:sp>
      <p:pic>
        <p:nvPicPr>
          <p:cNvPr id="166" name="Google Shape;166;p2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67" name="Google Shape;167;p27"/>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168" name="Google Shape;168;p2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8"/>
          <p:cNvSpPr txBox="1"/>
          <p:nvPr>
            <p:ph idx="1" type="body"/>
          </p:nvPr>
        </p:nvSpPr>
        <p:spPr>
          <a:xfrm>
            <a:off x="402325" y="1152475"/>
            <a:ext cx="82158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sz="1900"/>
          </a:p>
          <a:p>
            <a:pPr indent="0" lvl="0" marL="0" rtl="0" algn="ctr">
              <a:spcBef>
                <a:spcPts val="1200"/>
              </a:spcBef>
              <a:spcAft>
                <a:spcPts val="0"/>
              </a:spcAft>
              <a:buNone/>
            </a:pPr>
            <a:r>
              <a:rPr b="1" lang="en" sz="1900">
                <a:solidFill>
                  <a:schemeClr val="dk1"/>
                </a:solidFill>
              </a:rPr>
              <a:t>“Stereotypes are a natural part of how our minds work.” </a:t>
            </a:r>
            <a:r>
              <a:rPr lang="en" sz="1491">
                <a:solidFill>
                  <a:schemeClr val="dk1"/>
                </a:solidFill>
              </a:rPr>
              <a:t>(1.31)</a:t>
            </a:r>
            <a:endParaRPr b="1" sz="1900">
              <a:solidFill>
                <a:schemeClr val="dk1"/>
              </a:solidFill>
            </a:endParaRPr>
          </a:p>
          <a:p>
            <a:pPr indent="0" lvl="0" marL="0" rtl="0" algn="l">
              <a:spcBef>
                <a:spcPts val="1200"/>
              </a:spcBef>
              <a:spcAft>
                <a:spcPts val="0"/>
              </a:spcAft>
              <a:buNone/>
            </a:pPr>
            <a:r>
              <a:t/>
            </a:r>
            <a:endParaRPr b="1" sz="1900">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How are stereotypes “natural”? </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Does this mean that they are “good”? Why? Why not?</a:t>
            </a:r>
            <a:endParaRPr sz="1900">
              <a:solidFill>
                <a:schemeClr val="dk1"/>
              </a:solidFill>
            </a:endParaRPr>
          </a:p>
        </p:txBody>
      </p:sp>
      <p:pic>
        <p:nvPicPr>
          <p:cNvPr id="174" name="Google Shape;174;p2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75" name="Google Shape;175;p28"/>
          <p:cNvSpPr txBox="1"/>
          <p:nvPr>
            <p:ph type="title"/>
          </p:nvPr>
        </p:nvSpPr>
        <p:spPr>
          <a:xfrm>
            <a:off x="311700" y="222527"/>
            <a:ext cx="7481400" cy="795300"/>
          </a:xfrm>
          <a:prstGeom prst="rect">
            <a:avLst/>
          </a:prstGeom>
          <a:solidFill>
            <a:schemeClr val="accent4"/>
          </a:solidFill>
        </p:spPr>
        <p:txBody>
          <a:bodyPr anchorCtr="0" anchor="t" bIns="91425" lIns="91425" spcFirstLastPara="1" rIns="91425" wrap="square" tIns="91425">
            <a:normAutofit/>
          </a:bodyPr>
          <a:lstStyle/>
          <a:p>
            <a:pPr indent="0" lvl="0" marL="0" rtl="0" algn="l">
              <a:spcBef>
                <a:spcPts val="0"/>
              </a:spcBef>
              <a:spcAft>
                <a:spcPts val="0"/>
              </a:spcAft>
              <a:buNone/>
            </a:pPr>
            <a:r>
              <a:rPr lang="en"/>
              <a:t>Key insight: Stereotypes are natural!</a:t>
            </a:r>
            <a:endParaRPr/>
          </a:p>
        </p:txBody>
      </p:sp>
      <p:pic>
        <p:nvPicPr>
          <p:cNvPr id="176" name="Google Shape;176;p2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9"/>
          <p:cNvSpPr txBox="1"/>
          <p:nvPr>
            <p:ph idx="1" type="body"/>
          </p:nvPr>
        </p:nvSpPr>
        <p:spPr>
          <a:xfrm>
            <a:off x="311700" y="1017725"/>
            <a:ext cx="8520600" cy="3723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91">
                <a:solidFill>
                  <a:schemeClr val="dk1"/>
                </a:solidFill>
              </a:rPr>
              <a:t>“</a:t>
            </a:r>
            <a:r>
              <a:rPr i="1" lang="en" sz="1491">
                <a:solidFill>
                  <a:schemeClr val="dk1"/>
                </a:solidFill>
              </a:rPr>
              <a:t>Stereotypes are a natural part of how our minds work.</a:t>
            </a:r>
            <a:endParaRPr i="1" sz="1491">
              <a:solidFill>
                <a:schemeClr val="dk1"/>
              </a:solidFill>
            </a:endParaRPr>
          </a:p>
          <a:p>
            <a:pPr indent="0" lvl="0" marL="0" rtl="0" algn="l">
              <a:spcBef>
                <a:spcPts val="0"/>
              </a:spcBef>
              <a:spcAft>
                <a:spcPts val="0"/>
              </a:spcAft>
              <a:buNone/>
            </a:pPr>
            <a:r>
              <a:rPr i="1" lang="en" sz="1491">
                <a:solidFill>
                  <a:schemeClr val="dk1"/>
                </a:solidFill>
              </a:rPr>
              <a:t>Which doesn't mean that stereotypes are good or that we don't have to be careful about them, but the fact is they are unavoidable.</a:t>
            </a:r>
            <a:endParaRPr i="1" sz="1491">
              <a:solidFill>
                <a:schemeClr val="dk1"/>
              </a:solidFill>
            </a:endParaRPr>
          </a:p>
          <a:p>
            <a:pPr indent="0" lvl="0" marL="0" rtl="0" algn="l">
              <a:spcBef>
                <a:spcPts val="0"/>
              </a:spcBef>
              <a:spcAft>
                <a:spcPts val="0"/>
              </a:spcAft>
              <a:buNone/>
            </a:pPr>
            <a:r>
              <a:rPr i="1" lang="en" sz="1491">
                <a:solidFill>
                  <a:schemeClr val="dk1"/>
                </a:solidFill>
              </a:rPr>
              <a:t>Because if you are face-to-face with someone whose cultural background, you know little about, then the first things that will come to mind will naturally be stereotypes.</a:t>
            </a:r>
            <a:endParaRPr i="1" sz="1491">
              <a:solidFill>
                <a:schemeClr val="dk1"/>
              </a:solidFill>
            </a:endParaRPr>
          </a:p>
          <a:p>
            <a:pPr indent="0" lvl="0" marL="0" rtl="0" algn="l">
              <a:spcBef>
                <a:spcPts val="0"/>
              </a:spcBef>
              <a:spcAft>
                <a:spcPts val="0"/>
              </a:spcAft>
              <a:buNone/>
            </a:pPr>
            <a:r>
              <a:rPr i="1" lang="en" sz="1491">
                <a:solidFill>
                  <a:schemeClr val="dk1"/>
                </a:solidFill>
              </a:rPr>
              <a:t>And if they know little about your cultural background, then their mind will be full of stereotypes and they will often treat you in this simplistic way.” </a:t>
            </a:r>
            <a:r>
              <a:rPr lang="en" sz="1491">
                <a:solidFill>
                  <a:schemeClr val="dk1"/>
                </a:solidFill>
              </a:rPr>
              <a:t>(1.31)</a:t>
            </a:r>
            <a:endParaRPr sz="2000">
              <a:solidFill>
                <a:schemeClr val="dk1"/>
              </a:solidFill>
            </a:endParaRPr>
          </a:p>
          <a:p>
            <a:pPr indent="0" lvl="0" marL="0" rtl="0" algn="ctr">
              <a:spcBef>
                <a:spcPts val="0"/>
              </a:spcBef>
              <a:spcAft>
                <a:spcPts val="0"/>
              </a:spcAft>
              <a:buNone/>
            </a:pPr>
            <a:r>
              <a:t/>
            </a:r>
            <a:endParaRPr sz="2000">
              <a:solidFill>
                <a:schemeClr val="dk1"/>
              </a:solidFill>
            </a:endParaRPr>
          </a:p>
          <a:p>
            <a:pPr indent="0" lvl="0" marL="0" rtl="0" algn="ctr">
              <a:spcBef>
                <a:spcPts val="0"/>
              </a:spcBef>
              <a:spcAft>
                <a:spcPts val="0"/>
              </a:spcAft>
              <a:buNone/>
            </a:pPr>
            <a:r>
              <a:rPr lang="en" sz="2000">
                <a:solidFill>
                  <a:schemeClr val="dk1"/>
                </a:solidFill>
              </a:rPr>
              <a:t>If stereotypes are a natural reaction to those we understand little about, what implications could it have when we encounter cultural difference?</a:t>
            </a:r>
            <a:endParaRPr sz="2000">
              <a:solidFill>
                <a:schemeClr val="dk1"/>
              </a:solidFill>
            </a:endParaRPr>
          </a:p>
          <a:p>
            <a:pPr indent="0" lvl="0" marL="0" rtl="0" algn="l">
              <a:spcBef>
                <a:spcPts val="0"/>
              </a:spcBef>
              <a:spcAft>
                <a:spcPts val="1200"/>
              </a:spcAft>
              <a:buNone/>
            </a:pPr>
            <a:r>
              <a:t/>
            </a:r>
            <a:endParaRPr/>
          </a:p>
        </p:txBody>
      </p:sp>
      <p:pic>
        <p:nvPicPr>
          <p:cNvPr id="182" name="Google Shape;182;p2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83" name="Google Shape;183;p29"/>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Exploring key insight: Stereotypes are natural</a:t>
            </a:r>
            <a:endParaRPr/>
          </a:p>
        </p:txBody>
      </p:sp>
      <p:pic>
        <p:nvPicPr>
          <p:cNvPr id="184" name="Google Shape;184;p2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0"/>
          <p:cNvSpPr txBox="1"/>
          <p:nvPr>
            <p:ph idx="1" type="body"/>
          </p:nvPr>
        </p:nvSpPr>
        <p:spPr>
          <a:xfrm>
            <a:off x="311700" y="1248500"/>
            <a:ext cx="7793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100">
                <a:solidFill>
                  <a:schemeClr val="dk1"/>
                </a:solidFill>
              </a:rPr>
              <a:t>Which of the following is true about stereotypes:</a:t>
            </a:r>
            <a:endParaRPr sz="2100">
              <a:solidFill>
                <a:schemeClr val="dk1"/>
              </a:solidFill>
            </a:endParaRPr>
          </a:p>
          <a:p>
            <a:pPr indent="-361950" lvl="0" marL="457200" rtl="0" algn="l">
              <a:spcBef>
                <a:spcPts val="1200"/>
              </a:spcBef>
              <a:spcAft>
                <a:spcPts val="0"/>
              </a:spcAft>
              <a:buClr>
                <a:schemeClr val="dk1"/>
              </a:buClr>
              <a:buSzPts val="2100"/>
              <a:buAutoNum type="alphaLcParenR"/>
            </a:pPr>
            <a:r>
              <a:rPr lang="en" sz="2100">
                <a:solidFill>
                  <a:schemeClr val="dk1"/>
                </a:solidFill>
              </a:rPr>
              <a:t>They are a natural part of how our minds work so there is nothing wrong with them</a:t>
            </a:r>
            <a:endParaRPr sz="2100">
              <a:solidFill>
                <a:schemeClr val="dk1"/>
              </a:solidFill>
            </a:endParaRPr>
          </a:p>
          <a:p>
            <a:pPr indent="-361950" lvl="0" marL="457200" rtl="0" algn="l">
              <a:spcBef>
                <a:spcPts val="0"/>
              </a:spcBef>
              <a:spcAft>
                <a:spcPts val="0"/>
              </a:spcAft>
              <a:buClr>
                <a:schemeClr val="dk1"/>
              </a:buClr>
              <a:buSzPts val="2100"/>
              <a:buAutoNum type="alphaLcParenR"/>
            </a:pPr>
            <a:r>
              <a:rPr lang="en" sz="2100">
                <a:solidFill>
                  <a:schemeClr val="dk1"/>
                </a:solidFill>
              </a:rPr>
              <a:t>They are a natural part of how our minds work, but that doesn’t mean that they are good</a:t>
            </a:r>
            <a:endParaRPr sz="2100">
              <a:solidFill>
                <a:schemeClr val="dk1"/>
              </a:solidFill>
            </a:endParaRPr>
          </a:p>
          <a:p>
            <a:pPr indent="-361950" lvl="0" marL="457200" rtl="0" algn="l">
              <a:spcBef>
                <a:spcPts val="0"/>
              </a:spcBef>
              <a:spcAft>
                <a:spcPts val="0"/>
              </a:spcAft>
              <a:buClr>
                <a:schemeClr val="dk1"/>
              </a:buClr>
              <a:buSzPts val="2100"/>
              <a:buAutoNum type="alphaLcParenR"/>
            </a:pPr>
            <a:r>
              <a:rPr lang="en" sz="2100">
                <a:solidFill>
                  <a:schemeClr val="dk1"/>
                </a:solidFill>
              </a:rPr>
              <a:t>They are a natural part of how our minds work and so they are easily avoidable</a:t>
            </a:r>
            <a:endParaRPr sz="2100">
              <a:solidFill>
                <a:schemeClr val="dk1"/>
              </a:solidFill>
            </a:endParaRPr>
          </a:p>
        </p:txBody>
      </p:sp>
      <p:pic>
        <p:nvPicPr>
          <p:cNvPr id="190" name="Google Shape;190;p3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91" name="Google Shape;191;p30"/>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192" name="Google Shape;192;p3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ctr">
              <a:spcBef>
                <a:spcPts val="1200"/>
              </a:spcBef>
              <a:spcAft>
                <a:spcPts val="0"/>
              </a:spcAft>
              <a:buNone/>
            </a:pPr>
            <a:r>
              <a:rPr lang="en" sz="1900">
                <a:solidFill>
                  <a:schemeClr val="dk1"/>
                </a:solidFill>
              </a:rPr>
              <a:t>“</a:t>
            </a:r>
            <a:r>
              <a:rPr b="1" lang="en" sz="1900">
                <a:solidFill>
                  <a:schemeClr val="dk1"/>
                </a:solidFill>
              </a:rPr>
              <a:t>Innocent stereotypes involve differentiation. Whereas aggressive stereotypes involve otherizing.</a:t>
            </a:r>
            <a:r>
              <a:rPr lang="en" sz="1900">
                <a:solidFill>
                  <a:schemeClr val="dk1"/>
                </a:solidFill>
              </a:rPr>
              <a:t>” </a:t>
            </a:r>
            <a:r>
              <a:rPr lang="en" sz="1500">
                <a:solidFill>
                  <a:schemeClr val="dk1"/>
                </a:solidFill>
              </a:rPr>
              <a:t>(10.37)</a:t>
            </a:r>
            <a:endParaRPr sz="1500">
              <a:solidFill>
                <a:schemeClr val="dk1"/>
              </a:solidFill>
            </a:endParaRPr>
          </a:p>
          <a:p>
            <a:pPr indent="0" lvl="0" marL="0" rtl="0" algn="l">
              <a:spcBef>
                <a:spcPts val="1200"/>
              </a:spcBef>
              <a:spcAft>
                <a:spcPts val="0"/>
              </a:spcAft>
              <a:buNone/>
            </a:pPr>
            <a:r>
              <a:t/>
            </a:r>
            <a:endParaRPr>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How can stereotypes be innocent or aggressive?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What is the difference between differentiation and otherizing?</a:t>
            </a:r>
            <a:endParaRPr sz="2000">
              <a:solidFill>
                <a:schemeClr val="dk1"/>
              </a:solidFill>
            </a:endParaRPr>
          </a:p>
        </p:txBody>
      </p:sp>
      <p:pic>
        <p:nvPicPr>
          <p:cNvPr id="198" name="Google Shape;198;p3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99" name="Google Shape;199;p31"/>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Innocent vs </a:t>
            </a:r>
            <a:r>
              <a:rPr lang="en"/>
              <a:t>aggressive</a:t>
            </a:r>
            <a:r>
              <a:rPr lang="en"/>
              <a:t> stereotypes</a:t>
            </a:r>
            <a:endParaRPr/>
          </a:p>
        </p:txBody>
      </p:sp>
      <p:pic>
        <p:nvPicPr>
          <p:cNvPr id="200" name="Google Shape;200;p3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25575"/>
            <a:ext cx="8520600" cy="7710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a:t>Acknowledgements</a:t>
            </a:r>
            <a:endParaRPr b="1"/>
          </a:p>
        </p:txBody>
      </p:sp>
      <p:sp>
        <p:nvSpPr>
          <p:cNvPr id="63" name="Google Shape;63;p14"/>
          <p:cNvSpPr txBox="1"/>
          <p:nvPr>
            <p:ph idx="1" type="body"/>
          </p:nvPr>
        </p:nvSpPr>
        <p:spPr>
          <a:xfrm>
            <a:off x="311700" y="1284725"/>
            <a:ext cx="8520600" cy="3284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rPr>
              <a:t>These materials were created as part of a collaborative project by the Japan Intercultural Institute. They are open source and can be freely used. Special thanks to a dedicated team of educators from different countries that contributed to this project. Contributors include: </a:t>
            </a:r>
            <a:r>
              <a:rPr lang="en">
                <a:solidFill>
                  <a:schemeClr val="dk1"/>
                </a:solidFill>
              </a:rPr>
              <a:t>Sanne Bosma, Tannistha Dasgupta, Meena Eswaran, Jane Everett, Rob Fritz, Grazia Ghellini, Katarzyna Grzesik-Harz, Valerie Hansford, Jessica Janda, Christina Kapaun, Corazon Kato, Kasia Kucharska, Isabelle Al-Haj Johnston, Zeina Matar, Lynne Murphy, Lucile Roberts, Jo Thomas, Marie Tseng, and Revathi Viswanathan</a:t>
            </a:r>
            <a:r>
              <a:rPr lang="en">
                <a:solidFill>
                  <a:schemeClr val="dk1"/>
                </a:solidFill>
              </a:rPr>
              <a:t>.</a:t>
            </a:r>
            <a:endParaRPr>
              <a:solidFill>
                <a:schemeClr val="dk1"/>
              </a:solidFill>
            </a:endParaRPr>
          </a:p>
          <a:p>
            <a:pPr indent="0" lvl="0" marL="0" rtl="0" algn="l">
              <a:spcBef>
                <a:spcPts val="1200"/>
              </a:spcBef>
              <a:spcAft>
                <a:spcPts val="1200"/>
              </a:spcAft>
              <a:buNone/>
            </a:pPr>
            <a:r>
              <a:rPr lang="en">
                <a:solidFill>
                  <a:schemeClr val="dk1"/>
                </a:solidFill>
              </a:rPr>
              <a:t>To find out more about the project including the team of contributors, see </a:t>
            </a:r>
            <a:r>
              <a:rPr lang="en" u="sng">
                <a:solidFill>
                  <a:schemeClr val="dk1"/>
                </a:solidFill>
                <a:hlinkClick r:id="rId3">
                  <a:extLst>
                    <a:ext uri="{A12FA001-AC4F-418D-AE19-62706E023703}">
                      <ahyp:hlinkClr val="tx"/>
                    </a:ext>
                  </a:extLst>
                </a:hlinkClick>
              </a:rPr>
              <a:t>here</a:t>
            </a:r>
            <a:r>
              <a:rPr lang="en">
                <a:solidFill>
                  <a:schemeClr val="dk1"/>
                </a:solidFill>
              </a:rPr>
              <a:t>. For more information or any questions, contact: </a:t>
            </a:r>
            <a:r>
              <a:rPr lang="en" u="sng">
                <a:solidFill>
                  <a:schemeClr val="dk1"/>
                </a:solidFill>
                <a:hlinkClick r:id="rId4">
                  <a:extLst>
                    <a:ext uri="{A12FA001-AC4F-418D-AE19-62706E023703}">
                      <ahyp:hlinkClr val="tx"/>
                    </a:ext>
                  </a:extLst>
                </a:hlinkClick>
              </a:rPr>
              <a:t>info@japanintercultural.org</a:t>
            </a:r>
            <a:r>
              <a:rPr lang="en">
                <a:solidFill>
                  <a:schemeClr val="dk1"/>
                </a:solidFill>
              </a:rPr>
              <a:t>. </a:t>
            </a:r>
            <a:endParaRPr>
              <a:solidFill>
                <a:schemeClr val="dk1"/>
              </a:solidFill>
            </a:endParaRPr>
          </a:p>
        </p:txBody>
      </p:sp>
      <p:pic>
        <p:nvPicPr>
          <p:cNvPr id="64" name="Google Shape;64;p14"/>
          <p:cNvPicPr preferRelativeResize="0"/>
          <p:nvPr/>
        </p:nvPicPr>
        <p:blipFill>
          <a:blip r:embed="rId5">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2"/>
          <p:cNvSpPr txBox="1"/>
          <p:nvPr>
            <p:ph idx="1" type="body"/>
          </p:nvPr>
        </p:nvSpPr>
        <p:spPr>
          <a:xfrm>
            <a:off x="311700" y="1263250"/>
            <a:ext cx="7793700" cy="38130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solidFill>
                  <a:schemeClr val="dk1"/>
                </a:solidFill>
              </a:rPr>
              <a:t>Differentiation</a:t>
            </a:r>
            <a:r>
              <a:rPr lang="en">
                <a:solidFill>
                  <a:schemeClr val="dk1"/>
                </a:solidFill>
              </a:rPr>
              <a:t> refers to this process of categorizing, defining how people are similar or different. And the more we learn, the more complex our categories are. </a:t>
            </a:r>
            <a:r>
              <a:rPr lang="en" sz="1500">
                <a:solidFill>
                  <a:schemeClr val="dk1"/>
                </a:solidFill>
              </a:rPr>
              <a:t>(10.50)</a:t>
            </a:r>
            <a:endParaRPr sz="1500">
              <a:solidFill>
                <a:schemeClr val="dk1"/>
              </a:solidFill>
            </a:endParaRPr>
          </a:p>
          <a:p>
            <a:pPr indent="0" lvl="0" marL="0" rtl="0" algn="l">
              <a:spcBef>
                <a:spcPts val="1200"/>
              </a:spcBef>
              <a:spcAft>
                <a:spcPts val="0"/>
              </a:spcAft>
              <a:buNone/>
            </a:pPr>
            <a:r>
              <a:rPr b="1" lang="en">
                <a:solidFill>
                  <a:schemeClr val="dk1"/>
                </a:solidFill>
              </a:rPr>
              <a:t>Otherizing</a:t>
            </a:r>
            <a:r>
              <a:rPr lang="en">
                <a:solidFill>
                  <a:schemeClr val="dk1"/>
                </a:solidFill>
              </a:rPr>
              <a:t> on the other hand, refers to stereotyping whose primary purpose is to draw a line between you and me - or between different groups to mark you as distinct and perhaps even inferior.” </a:t>
            </a:r>
            <a:r>
              <a:rPr lang="en" sz="1500">
                <a:solidFill>
                  <a:schemeClr val="dk1"/>
                </a:solidFill>
              </a:rPr>
              <a:t>(11.22)</a:t>
            </a:r>
            <a:endParaRPr sz="1500">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Can you think of stereotypes that are used to differentiate and otherize?</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What happens when stereotypes are used to differentiate? </a:t>
            </a:r>
            <a:r>
              <a:rPr lang="en" sz="1567">
                <a:solidFill>
                  <a:schemeClr val="dk1"/>
                </a:solidFill>
              </a:rPr>
              <a:t>(</a:t>
            </a:r>
            <a:r>
              <a:rPr b="1" lang="en" sz="1567">
                <a:solidFill>
                  <a:schemeClr val="dk1"/>
                </a:solidFill>
              </a:rPr>
              <a:t>Dig deeper:</a:t>
            </a:r>
            <a:r>
              <a:rPr lang="en" sz="1567">
                <a:solidFill>
                  <a:schemeClr val="dk1"/>
                </a:solidFill>
              </a:rPr>
              <a:t> Is differentiating always positive?)</a:t>
            </a:r>
            <a:endParaRPr sz="1567">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What could be the impact when stereotypes are used to otherize?</a:t>
            </a:r>
            <a:endParaRPr sz="2000">
              <a:solidFill>
                <a:schemeClr val="dk1"/>
              </a:solidFill>
            </a:endParaRPr>
          </a:p>
        </p:txBody>
      </p:sp>
      <p:pic>
        <p:nvPicPr>
          <p:cNvPr id="206" name="Google Shape;206;p3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07" name="Google Shape;207;p32"/>
          <p:cNvSpPr txBox="1"/>
          <p:nvPr>
            <p:ph type="title"/>
          </p:nvPr>
        </p:nvSpPr>
        <p:spPr>
          <a:xfrm>
            <a:off x="311700" y="222531"/>
            <a:ext cx="7481400" cy="8703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Exploring k</a:t>
            </a:r>
            <a:r>
              <a:rPr lang="en"/>
              <a:t>ey insight: Innocent vs aggressive stereotypes</a:t>
            </a:r>
            <a:endParaRPr/>
          </a:p>
        </p:txBody>
      </p:sp>
      <p:pic>
        <p:nvPicPr>
          <p:cNvPr id="208" name="Google Shape;208;p3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200"/>
          </a:p>
          <a:p>
            <a:pPr indent="0" lvl="0" marL="0" rtl="0" algn="l">
              <a:spcBef>
                <a:spcPts val="1200"/>
              </a:spcBef>
              <a:spcAft>
                <a:spcPts val="0"/>
              </a:spcAft>
              <a:buNone/>
            </a:pPr>
            <a:r>
              <a:rPr lang="en" sz="2200">
                <a:solidFill>
                  <a:schemeClr val="dk1"/>
                </a:solidFill>
              </a:rPr>
              <a:t>Which of these is an example of otherising?</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“Oh Elbonians are lazy. You cannot trust them!”</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“Oh you’re a </a:t>
            </a:r>
            <a:r>
              <a:rPr lang="en" sz="2200">
                <a:solidFill>
                  <a:schemeClr val="dk1"/>
                </a:solidFill>
              </a:rPr>
              <a:t>Californian</a:t>
            </a:r>
            <a:r>
              <a:rPr lang="en" sz="2200">
                <a:solidFill>
                  <a:schemeClr val="dk1"/>
                </a:solidFill>
              </a:rPr>
              <a:t>? Do you surf?”</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“Do Swiss people whistle?”</a:t>
            </a:r>
            <a:endParaRPr sz="2200">
              <a:solidFill>
                <a:schemeClr val="dk1"/>
              </a:solidFill>
            </a:endParaRPr>
          </a:p>
        </p:txBody>
      </p:sp>
      <p:pic>
        <p:nvPicPr>
          <p:cNvPr id="214" name="Google Shape;214;p3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15" name="Google Shape;215;p33"/>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16" name="Google Shape;216;p3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sz="2200"/>
          </a:p>
          <a:p>
            <a:pPr indent="0" lvl="0" marL="0" rtl="0" algn="l">
              <a:spcBef>
                <a:spcPts val="1200"/>
              </a:spcBef>
              <a:spcAft>
                <a:spcPts val="0"/>
              </a:spcAft>
              <a:buNone/>
            </a:pPr>
            <a:r>
              <a:rPr lang="en" sz="2200">
                <a:solidFill>
                  <a:schemeClr val="dk1"/>
                </a:solidFill>
              </a:rPr>
              <a:t>Which of these is an example of differentiation?</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“Oh Elbonians are lazy. You cannot trust them!”</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“Oh you’re a Californian? Do you surf?”</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“The management team is a bunch of jerks!”</a:t>
            </a:r>
            <a:endParaRPr sz="2200">
              <a:solidFill>
                <a:schemeClr val="dk1"/>
              </a:solidFill>
            </a:endParaRPr>
          </a:p>
        </p:txBody>
      </p:sp>
      <p:pic>
        <p:nvPicPr>
          <p:cNvPr id="222" name="Google Shape;222;p3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23" name="Google Shape;223;p34"/>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24" name="Google Shape;224;p3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5"/>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2: Navigating Stereotypes</a:t>
            </a:r>
            <a:endParaRPr b="1" sz="3500"/>
          </a:p>
          <a:p>
            <a:pPr indent="0" lvl="0" marL="0" rtl="0" algn="ctr">
              <a:spcBef>
                <a:spcPts val="0"/>
              </a:spcBef>
              <a:spcAft>
                <a:spcPts val="0"/>
              </a:spcAft>
              <a:buNone/>
            </a:pPr>
            <a:r>
              <a:rPr lang="en" sz="3500"/>
              <a:t>Key ideas / insights</a:t>
            </a:r>
            <a:endParaRPr sz="3500"/>
          </a:p>
        </p:txBody>
      </p:sp>
      <p:pic>
        <p:nvPicPr>
          <p:cNvPr id="230" name="Google Shape;230;p3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31" name="Google Shape;231;p3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pic>
        <p:nvPicPr>
          <p:cNvPr id="236" name="Google Shape;236;p3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37" name="Google Shape;237;p36"/>
          <p:cNvSpPr txBox="1"/>
          <p:nvPr>
            <p:ph idx="1" type="body"/>
          </p:nvPr>
        </p:nvSpPr>
        <p:spPr>
          <a:xfrm>
            <a:off x="311700" y="1017725"/>
            <a:ext cx="8520600" cy="37158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sz="2600">
                <a:solidFill>
                  <a:schemeClr val="dk1"/>
                </a:solidFill>
              </a:rPr>
              <a:t>“</a:t>
            </a:r>
            <a:r>
              <a:rPr b="1" lang="en" sz="2275">
                <a:solidFill>
                  <a:schemeClr val="dk1"/>
                </a:solidFill>
              </a:rPr>
              <a:t>Dealing with stereotypes often involves a kind of fork in the road. Stereotypes can be a point of departure for learning more, but they can also be a roadblock.” </a:t>
            </a:r>
            <a:r>
              <a:rPr lang="en" sz="1575">
                <a:solidFill>
                  <a:schemeClr val="dk1"/>
                </a:solidFill>
              </a:rPr>
              <a:t>(13.49)</a:t>
            </a:r>
            <a:endParaRPr sz="1575">
              <a:solidFill>
                <a:schemeClr val="dk1"/>
              </a:solidFill>
            </a:endParaRPr>
          </a:p>
          <a:p>
            <a:pPr indent="0" lvl="0" marL="0" rtl="0" algn="l">
              <a:spcBef>
                <a:spcPts val="1200"/>
              </a:spcBef>
              <a:spcAft>
                <a:spcPts val="0"/>
              </a:spcAft>
              <a:buClr>
                <a:schemeClr val="dk1"/>
              </a:buClr>
              <a:buSzPts val="1100"/>
              <a:buFont typeface="Arial"/>
              <a:buNone/>
            </a:pPr>
            <a:r>
              <a:t/>
            </a:r>
            <a:endParaRPr sz="2000">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What is a “fork in the road”? </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What does it mean that stereotypes can be “a fork in the road”?</a:t>
            </a:r>
            <a:endParaRPr sz="2000">
              <a:solidFill>
                <a:schemeClr val="dk1"/>
              </a:solidFill>
            </a:endParaRPr>
          </a:p>
        </p:txBody>
      </p:sp>
      <p:sp>
        <p:nvSpPr>
          <p:cNvPr id="238" name="Google Shape;238;p3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Stereotypes are a fork in the road</a:t>
            </a:r>
            <a:endParaRPr/>
          </a:p>
        </p:txBody>
      </p:sp>
      <p:pic>
        <p:nvPicPr>
          <p:cNvPr id="239" name="Google Shape;239;p3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7"/>
          <p:cNvSpPr txBox="1"/>
          <p:nvPr>
            <p:ph idx="1" type="body"/>
          </p:nvPr>
        </p:nvSpPr>
        <p:spPr>
          <a:xfrm>
            <a:off x="311700" y="13170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i="1" lang="en" sz="1600"/>
              <a:t>“</a:t>
            </a:r>
            <a:r>
              <a:rPr i="1" lang="en" sz="1600">
                <a:solidFill>
                  <a:schemeClr val="dk1"/>
                </a:solidFill>
              </a:rPr>
              <a:t>Dealing with stereotypes often involves a kind of fork in the road. Stereotypes can be a point of departure for learning more, but they can also be a roadblock. </a:t>
            </a:r>
            <a:endParaRPr i="1" sz="1600">
              <a:solidFill>
                <a:schemeClr val="dk1"/>
              </a:solidFill>
            </a:endParaRPr>
          </a:p>
          <a:p>
            <a:pPr indent="0" lvl="0" marL="0" rtl="0" algn="l">
              <a:spcBef>
                <a:spcPts val="1200"/>
              </a:spcBef>
              <a:spcAft>
                <a:spcPts val="0"/>
              </a:spcAft>
              <a:buClr>
                <a:schemeClr val="dk1"/>
              </a:buClr>
              <a:buSzPts val="1100"/>
              <a:buFont typeface="Arial"/>
              <a:buNone/>
            </a:pPr>
            <a:r>
              <a:rPr i="1" lang="en" sz="1600">
                <a:solidFill>
                  <a:schemeClr val="dk1"/>
                </a:solidFill>
              </a:rPr>
              <a:t>It's as though stereotypical thinking puts you in a mental box. And depending on how you react, you can try to get out of that box, or you can get locked into that box.” </a:t>
            </a:r>
            <a:r>
              <a:rPr lang="en" sz="1500">
                <a:solidFill>
                  <a:schemeClr val="dk1"/>
                </a:solidFill>
              </a:rPr>
              <a:t>(13.49)</a:t>
            </a:r>
            <a:endParaRPr sz="1500">
              <a:solidFill>
                <a:schemeClr val="dk1"/>
              </a:solidFill>
            </a:endParaRPr>
          </a:p>
          <a:p>
            <a:pPr indent="0" lvl="0" marL="0" rtl="0" algn="l">
              <a:spcBef>
                <a:spcPts val="1200"/>
              </a:spcBef>
              <a:spcAft>
                <a:spcPts val="0"/>
              </a:spcAft>
              <a:buClr>
                <a:schemeClr val="dk1"/>
              </a:buClr>
              <a:buSzPts val="1100"/>
              <a:buFont typeface="Arial"/>
              <a:buNone/>
            </a:pPr>
            <a:r>
              <a:t/>
            </a:r>
            <a:endParaRPr sz="2000">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How can</a:t>
            </a:r>
            <a:r>
              <a:rPr lang="en" sz="2000">
                <a:solidFill>
                  <a:schemeClr val="dk1"/>
                </a:solidFill>
              </a:rPr>
              <a:t> stereotypes to be roadblocks to cultural learning?</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How can stereotypes are a starting point for cultural learning?</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How can our reactions to stereotypes make a </a:t>
            </a:r>
            <a:r>
              <a:rPr lang="en" sz="2000">
                <a:solidFill>
                  <a:schemeClr val="dk1"/>
                </a:solidFill>
              </a:rPr>
              <a:t>difference</a:t>
            </a:r>
            <a:r>
              <a:rPr lang="en" sz="2000">
                <a:solidFill>
                  <a:schemeClr val="dk1"/>
                </a:solidFill>
              </a:rPr>
              <a:t>?</a:t>
            </a:r>
            <a:endParaRPr sz="2000">
              <a:solidFill>
                <a:schemeClr val="dk1"/>
              </a:solidFill>
            </a:endParaRPr>
          </a:p>
        </p:txBody>
      </p:sp>
      <p:pic>
        <p:nvPicPr>
          <p:cNvPr id="245" name="Google Shape;245;p3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46" name="Google Shape;246;p37"/>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insight</a:t>
            </a:r>
            <a:r>
              <a:rPr lang="en" sz="2320"/>
              <a:t>: Stereotypes are a fork in the road</a:t>
            </a:r>
            <a:endParaRPr sz="2320"/>
          </a:p>
        </p:txBody>
      </p:sp>
      <p:pic>
        <p:nvPicPr>
          <p:cNvPr id="247" name="Google Shape;247;p3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200">
              <a:solidFill>
                <a:schemeClr val="dk1"/>
              </a:solidFill>
            </a:endParaRPr>
          </a:p>
          <a:p>
            <a:pPr indent="0" lvl="0" marL="0" rtl="0" algn="l">
              <a:spcBef>
                <a:spcPts val="1200"/>
              </a:spcBef>
              <a:spcAft>
                <a:spcPts val="0"/>
              </a:spcAft>
              <a:buNone/>
            </a:pPr>
            <a:r>
              <a:rPr lang="en" sz="2100">
                <a:solidFill>
                  <a:schemeClr val="dk1"/>
                </a:solidFill>
              </a:rPr>
              <a:t>Which of the following is true about navigating stereotypes: </a:t>
            </a:r>
            <a:endParaRPr sz="2100">
              <a:solidFill>
                <a:schemeClr val="dk1"/>
              </a:solidFill>
            </a:endParaRPr>
          </a:p>
          <a:p>
            <a:pPr indent="-361950" lvl="0" marL="457200" rtl="0" algn="l">
              <a:spcBef>
                <a:spcPts val="1200"/>
              </a:spcBef>
              <a:spcAft>
                <a:spcPts val="0"/>
              </a:spcAft>
              <a:buClr>
                <a:schemeClr val="dk1"/>
              </a:buClr>
              <a:buSzPts val="2100"/>
              <a:buAutoNum type="alphaLcParenR"/>
            </a:pPr>
            <a:r>
              <a:rPr lang="en" sz="2100">
                <a:solidFill>
                  <a:schemeClr val="dk1"/>
                </a:solidFill>
              </a:rPr>
              <a:t>Stereotypes can be a starting point or a barrier to cultural learning</a:t>
            </a:r>
            <a:endParaRPr sz="2100">
              <a:solidFill>
                <a:schemeClr val="dk1"/>
              </a:solidFill>
            </a:endParaRPr>
          </a:p>
          <a:p>
            <a:pPr indent="-361950" lvl="0" marL="457200" rtl="0" algn="l">
              <a:spcBef>
                <a:spcPts val="0"/>
              </a:spcBef>
              <a:spcAft>
                <a:spcPts val="0"/>
              </a:spcAft>
              <a:buClr>
                <a:schemeClr val="dk1"/>
              </a:buClr>
              <a:buSzPts val="2100"/>
              <a:buAutoNum type="alphaLcParenR"/>
            </a:pPr>
            <a:r>
              <a:rPr lang="en" sz="2100">
                <a:solidFill>
                  <a:schemeClr val="dk1"/>
                </a:solidFill>
              </a:rPr>
              <a:t>Some people never use stereotypes</a:t>
            </a:r>
            <a:endParaRPr sz="2100">
              <a:solidFill>
                <a:schemeClr val="dk1"/>
              </a:solidFill>
            </a:endParaRPr>
          </a:p>
          <a:p>
            <a:pPr indent="-361950" lvl="0" marL="457200" rtl="0" algn="l">
              <a:spcBef>
                <a:spcPts val="0"/>
              </a:spcBef>
              <a:spcAft>
                <a:spcPts val="0"/>
              </a:spcAft>
              <a:buClr>
                <a:schemeClr val="dk1"/>
              </a:buClr>
              <a:buSzPts val="2100"/>
              <a:buAutoNum type="alphaLcParenR"/>
            </a:pPr>
            <a:r>
              <a:rPr lang="en" sz="2100">
                <a:solidFill>
                  <a:schemeClr val="dk1"/>
                </a:solidFill>
              </a:rPr>
              <a:t>Stereotypes are wrong and therefore we must avoid them</a:t>
            </a:r>
            <a:endParaRPr sz="2100">
              <a:solidFill>
                <a:schemeClr val="dk1"/>
              </a:solidFill>
            </a:endParaRPr>
          </a:p>
        </p:txBody>
      </p:sp>
      <p:pic>
        <p:nvPicPr>
          <p:cNvPr id="253" name="Google Shape;253;p3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54" name="Google Shape;254;p38"/>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55" name="Google Shape;255;p3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9"/>
          <p:cNvSpPr txBox="1"/>
          <p:nvPr>
            <p:ph type="title"/>
          </p:nvPr>
        </p:nvSpPr>
        <p:spPr>
          <a:xfrm>
            <a:off x="882300" y="1399075"/>
            <a:ext cx="73794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3: Cognitive Categories</a:t>
            </a:r>
            <a:endParaRPr b="1" sz="3500"/>
          </a:p>
          <a:p>
            <a:pPr indent="0" lvl="0" marL="0" rtl="0" algn="ctr">
              <a:spcBef>
                <a:spcPts val="0"/>
              </a:spcBef>
              <a:spcAft>
                <a:spcPts val="0"/>
              </a:spcAft>
              <a:buNone/>
            </a:pPr>
            <a:r>
              <a:rPr lang="en" sz="3400"/>
              <a:t>Deeper Understanding</a:t>
            </a:r>
            <a:endParaRPr sz="3400"/>
          </a:p>
        </p:txBody>
      </p:sp>
      <p:pic>
        <p:nvPicPr>
          <p:cNvPr id="261" name="Google Shape;261;p3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62" name="Google Shape;262;p3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0"/>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Deeper understanding</a:t>
            </a:r>
            <a:endParaRPr/>
          </a:p>
        </p:txBody>
      </p:sp>
      <p:sp>
        <p:nvSpPr>
          <p:cNvPr id="268" name="Google Shape;268;p40"/>
          <p:cNvSpPr txBox="1"/>
          <p:nvPr>
            <p:ph idx="1" type="body"/>
          </p:nvPr>
        </p:nvSpPr>
        <p:spPr>
          <a:xfrm>
            <a:off x="311700" y="1152475"/>
            <a:ext cx="8004900" cy="37395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a:solidFill>
                  <a:schemeClr val="dk1"/>
                </a:solidFill>
              </a:rPr>
              <a:t>Confirmation bias:</a:t>
            </a:r>
            <a:r>
              <a:rPr lang="en">
                <a:solidFill>
                  <a:schemeClr val="dk1"/>
                </a:solidFill>
              </a:rPr>
              <a:t> Our mind's natural tendency to seek out information that supports what we already believe. </a:t>
            </a:r>
            <a:r>
              <a:rPr lang="en" sz="1600">
                <a:solidFill>
                  <a:schemeClr val="dk1"/>
                </a:solidFill>
              </a:rPr>
              <a:t>(28.03)</a:t>
            </a:r>
            <a:r>
              <a:rPr lang="en">
                <a:solidFill>
                  <a:schemeClr val="dk1"/>
                </a:solidFill>
              </a:rPr>
              <a:t> Sometimes the confirmation bias reinforces negative stereotypes. And this gives birth to prejudice. </a:t>
            </a:r>
            <a:r>
              <a:rPr lang="en" sz="1500">
                <a:solidFill>
                  <a:schemeClr val="dk1"/>
                </a:solidFill>
              </a:rPr>
              <a:t>(29.17)</a:t>
            </a:r>
            <a:endParaRPr sz="1500">
              <a:solidFill>
                <a:schemeClr val="dk1"/>
              </a:solidFill>
            </a:endParaRPr>
          </a:p>
          <a:p>
            <a:pPr indent="0" lvl="0" marL="0" rtl="0" algn="l">
              <a:spcBef>
                <a:spcPts val="1200"/>
              </a:spcBef>
              <a:spcAft>
                <a:spcPts val="0"/>
              </a:spcAft>
              <a:buNone/>
            </a:pPr>
            <a:r>
              <a:rPr b="1" lang="en">
                <a:solidFill>
                  <a:schemeClr val="dk1"/>
                </a:solidFill>
              </a:rPr>
              <a:t>Dunning-Kruger effect:</a:t>
            </a:r>
            <a:r>
              <a:rPr lang="en">
                <a:solidFill>
                  <a:schemeClr val="dk1"/>
                </a:solidFill>
              </a:rPr>
              <a:t> There's an inverse relationship between our level of knowledge and the confidence we feel in our judgments. In other words, the less we know, the more confidence we have. </a:t>
            </a:r>
            <a:r>
              <a:rPr lang="en" sz="1500">
                <a:solidFill>
                  <a:schemeClr val="dk1"/>
                </a:solidFill>
              </a:rPr>
              <a:t>(30.17)</a:t>
            </a:r>
            <a:endParaRPr sz="1500">
              <a:solidFill>
                <a:schemeClr val="dk1"/>
              </a:solidFill>
            </a:endParaRPr>
          </a:p>
          <a:p>
            <a:pPr indent="0" lvl="0" marL="0" rtl="0" algn="l">
              <a:spcBef>
                <a:spcPts val="1200"/>
              </a:spcBef>
              <a:spcAft>
                <a:spcPts val="0"/>
              </a:spcAft>
              <a:buNone/>
            </a:pPr>
            <a:r>
              <a:rPr b="1" lang="en">
                <a:solidFill>
                  <a:schemeClr val="dk1"/>
                </a:solidFill>
              </a:rPr>
              <a:t>Fundamental Attribution Error:</a:t>
            </a:r>
            <a:r>
              <a:rPr lang="en">
                <a:solidFill>
                  <a:schemeClr val="dk1"/>
                </a:solidFill>
              </a:rPr>
              <a:t> our tendency to explain the behavior of others by assuming some essential inner quality, whereas we judge our own behavior relative to the environment. </a:t>
            </a:r>
            <a:r>
              <a:rPr lang="en" sz="1500">
                <a:solidFill>
                  <a:schemeClr val="dk1"/>
                </a:solidFill>
              </a:rPr>
              <a:t>(31.04)</a:t>
            </a:r>
            <a:endParaRPr sz="1500">
              <a:solidFill>
                <a:schemeClr val="dk1"/>
              </a:solidFill>
            </a:endParaRPr>
          </a:p>
          <a:p>
            <a:pPr indent="0" lvl="0" marL="0" rtl="0" algn="l">
              <a:spcBef>
                <a:spcPts val="1200"/>
              </a:spcBef>
              <a:spcAft>
                <a:spcPts val="1200"/>
              </a:spcAft>
              <a:buNone/>
            </a:pPr>
            <a:r>
              <a:rPr b="1" lang="en">
                <a:solidFill>
                  <a:schemeClr val="dk1"/>
                </a:solidFill>
              </a:rPr>
              <a:t>Implicit Bias:</a:t>
            </a:r>
            <a:r>
              <a:rPr lang="en">
                <a:solidFill>
                  <a:schemeClr val="dk1"/>
                </a:solidFill>
              </a:rPr>
              <a:t> a negative attitude that we aren't consciously aware of, a result of having learned negative associations. </a:t>
            </a:r>
            <a:r>
              <a:rPr lang="en" sz="1500">
                <a:solidFill>
                  <a:schemeClr val="dk1"/>
                </a:solidFill>
              </a:rPr>
              <a:t>(31.53)</a:t>
            </a:r>
            <a:endParaRPr sz="1500">
              <a:solidFill>
                <a:schemeClr val="dk1"/>
              </a:solidFill>
            </a:endParaRPr>
          </a:p>
        </p:txBody>
      </p:sp>
      <p:pic>
        <p:nvPicPr>
          <p:cNvPr id="269" name="Google Shape;269;p4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70" name="Google Shape;270;p4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1"/>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r>
              <a:rPr lang="en"/>
              <a:t> </a:t>
            </a:r>
            <a:endParaRPr/>
          </a:p>
        </p:txBody>
      </p:sp>
      <p:sp>
        <p:nvSpPr>
          <p:cNvPr id="276" name="Google Shape;276;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2100">
                <a:solidFill>
                  <a:schemeClr val="dk1"/>
                </a:solidFill>
              </a:rPr>
              <a:t>So, if the person we are supposed to interview for a new job is late, we think, “Oh, they must be irresponsible.” But if I am late, I think about how the heavy traffic made me late.</a:t>
            </a:r>
            <a:r>
              <a:rPr lang="en" sz="2100">
                <a:solidFill>
                  <a:schemeClr val="dk1"/>
                </a:solidFill>
              </a:rPr>
              <a:t> </a:t>
            </a:r>
            <a:endParaRPr sz="1500">
              <a:solidFill>
                <a:schemeClr val="dk1"/>
              </a:solidFill>
            </a:endParaRPr>
          </a:p>
          <a:p>
            <a:pPr indent="0" lvl="0" marL="0" rtl="0" algn="l">
              <a:spcBef>
                <a:spcPts val="1200"/>
              </a:spcBef>
              <a:spcAft>
                <a:spcPts val="0"/>
              </a:spcAft>
              <a:buNone/>
            </a:pPr>
            <a:r>
              <a:rPr lang="en" sz="2200">
                <a:solidFill>
                  <a:schemeClr val="dk1"/>
                </a:solidFill>
              </a:rPr>
              <a:t>This is an example of:</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Confirmation bias</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The Dunning-Kruger effect</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Fundamental Attribution Error</a:t>
            </a:r>
            <a:endParaRPr sz="2200">
              <a:solidFill>
                <a:schemeClr val="dk1"/>
              </a:solidFill>
            </a:endParaRPr>
          </a:p>
        </p:txBody>
      </p:sp>
      <p:pic>
        <p:nvPicPr>
          <p:cNvPr id="277" name="Google Shape;277;p4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78" name="Google Shape;278;p4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Module Structure</a:t>
            </a:r>
            <a:endParaRPr/>
          </a:p>
        </p:txBody>
      </p:sp>
      <p:sp>
        <p:nvSpPr>
          <p:cNvPr id="70" name="Google Shape;70;p15"/>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lang="en" sz="2000">
                <a:solidFill>
                  <a:schemeClr val="dk1"/>
                </a:solidFill>
              </a:rPr>
              <a:t>Introducing the episode: Summary, link, key themes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Opening Discussion: Stereotypes </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1: The Power of Stereotypes - 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2: Navigating Stereotypes - </a:t>
            </a:r>
            <a:r>
              <a:rPr lang="en" sz="2000">
                <a:solidFill>
                  <a:schemeClr val="dk1"/>
                </a:solidFill>
              </a:rPr>
              <a:t>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3: Cognitive Categories - </a:t>
            </a:r>
            <a:r>
              <a:rPr lang="en" sz="2000">
                <a:solidFill>
                  <a:schemeClr val="dk1"/>
                </a:solidFill>
              </a:rPr>
              <a:t>Deeper Understanding</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Digging Deeper</a:t>
            </a:r>
            <a:endParaRPr sz="2000">
              <a:solidFill>
                <a:schemeClr val="dk1"/>
              </a:solidFill>
            </a:endParaRPr>
          </a:p>
        </p:txBody>
      </p:sp>
      <p:pic>
        <p:nvPicPr>
          <p:cNvPr id="71" name="Google Shape;71;p1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2" name="Google Shape;72;p1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 </a:t>
            </a:r>
            <a:endParaRPr/>
          </a:p>
        </p:txBody>
      </p:sp>
      <p:sp>
        <p:nvSpPr>
          <p:cNvPr id="284" name="Google Shape;284;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i="1" lang="en" sz="2100">
                <a:solidFill>
                  <a:schemeClr val="dk1"/>
                </a:solidFill>
              </a:rPr>
              <a:t>If you have grown up hearing that Elbonians are lazy and you travel to Elbonia and see a group of people standing and chatting around the corner, you might say: “Oh, look at those lazy Elbonians standing around doing nothing.”</a:t>
            </a:r>
            <a:endParaRPr sz="1500">
              <a:solidFill>
                <a:schemeClr val="dk1"/>
              </a:solidFill>
            </a:endParaRPr>
          </a:p>
          <a:p>
            <a:pPr indent="0" lvl="0" marL="0" rtl="0" algn="l">
              <a:spcBef>
                <a:spcPts val="1200"/>
              </a:spcBef>
              <a:spcAft>
                <a:spcPts val="0"/>
              </a:spcAft>
              <a:buNone/>
            </a:pPr>
            <a:r>
              <a:rPr lang="en" sz="2200">
                <a:solidFill>
                  <a:schemeClr val="dk1"/>
                </a:solidFill>
              </a:rPr>
              <a:t>This is an example of:</a:t>
            </a:r>
            <a:endParaRPr sz="2200">
              <a:solidFill>
                <a:schemeClr val="dk1"/>
              </a:solidFill>
            </a:endParaRPr>
          </a:p>
          <a:p>
            <a:pPr indent="-368300" lvl="0" marL="457200" rtl="0" algn="l">
              <a:spcBef>
                <a:spcPts val="1200"/>
              </a:spcBef>
              <a:spcAft>
                <a:spcPts val="0"/>
              </a:spcAft>
              <a:buClr>
                <a:schemeClr val="dk1"/>
              </a:buClr>
              <a:buSzPts val="2200"/>
              <a:buAutoNum type="alphaLcParenR"/>
            </a:pPr>
            <a:r>
              <a:rPr lang="en" sz="2200">
                <a:solidFill>
                  <a:schemeClr val="dk1"/>
                </a:solidFill>
              </a:rPr>
              <a:t>Confirmation bias</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The Dunning-Kruger effect</a:t>
            </a:r>
            <a:endParaRPr sz="2200">
              <a:solidFill>
                <a:schemeClr val="dk1"/>
              </a:solidFill>
            </a:endParaRPr>
          </a:p>
          <a:p>
            <a:pPr indent="-368300" lvl="0" marL="457200" rtl="0" algn="l">
              <a:spcBef>
                <a:spcPts val="0"/>
              </a:spcBef>
              <a:spcAft>
                <a:spcPts val="0"/>
              </a:spcAft>
              <a:buClr>
                <a:schemeClr val="dk1"/>
              </a:buClr>
              <a:buSzPts val="2200"/>
              <a:buAutoNum type="alphaLcParenR"/>
            </a:pPr>
            <a:r>
              <a:rPr lang="en" sz="2200">
                <a:solidFill>
                  <a:schemeClr val="dk1"/>
                </a:solidFill>
              </a:rPr>
              <a:t>Fundamental Attribution Error</a:t>
            </a:r>
            <a:endParaRPr sz="2200">
              <a:solidFill>
                <a:schemeClr val="dk1"/>
              </a:solidFill>
            </a:endParaRPr>
          </a:p>
        </p:txBody>
      </p:sp>
      <p:pic>
        <p:nvPicPr>
          <p:cNvPr id="285" name="Google Shape;285;p4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86" name="Google Shape;286;p4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3"/>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Digging Deeper</a:t>
            </a:r>
            <a:endParaRPr b="1" sz="3500"/>
          </a:p>
        </p:txBody>
      </p:sp>
      <p:pic>
        <p:nvPicPr>
          <p:cNvPr id="292" name="Google Shape;292;p4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93" name="Google Shape;293;p4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4"/>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Digging deeper:</a:t>
            </a:r>
            <a:endParaRPr/>
          </a:p>
        </p:txBody>
      </p:sp>
      <p:sp>
        <p:nvSpPr>
          <p:cNvPr id="299" name="Google Shape;299;p44"/>
          <p:cNvSpPr txBox="1"/>
          <p:nvPr>
            <p:ph idx="1" type="body"/>
          </p:nvPr>
        </p:nvSpPr>
        <p:spPr>
          <a:xfrm>
            <a:off x="155450" y="1317075"/>
            <a:ext cx="89043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i="1" lang="en" sz="2100"/>
              <a:t>“</a:t>
            </a:r>
            <a:r>
              <a:rPr i="1" lang="en" sz="2100">
                <a:solidFill>
                  <a:schemeClr val="dk1"/>
                </a:solidFill>
              </a:rPr>
              <a:t>From the cognitive perspective, stereotypes are our mind's reaction to something foreign about which we only have limited understanding.</a:t>
            </a:r>
            <a:r>
              <a:rPr i="1" lang="en" sz="2100">
                <a:solidFill>
                  <a:schemeClr val="dk1"/>
                </a:solidFill>
              </a:rPr>
              <a:t>” </a:t>
            </a:r>
            <a:r>
              <a:rPr lang="en" sz="1400">
                <a:solidFill>
                  <a:schemeClr val="dk1"/>
                </a:solidFill>
              </a:rPr>
              <a:t>(27.15)</a:t>
            </a:r>
            <a:endParaRPr sz="1400">
              <a:solidFill>
                <a:schemeClr val="dk1"/>
              </a:solidFill>
            </a:endParaRPr>
          </a:p>
          <a:p>
            <a:pPr indent="0" lvl="0" marL="0" rtl="0" algn="l">
              <a:spcBef>
                <a:spcPts val="1200"/>
              </a:spcBef>
              <a:spcAft>
                <a:spcPts val="0"/>
              </a:spcAft>
              <a:buClr>
                <a:schemeClr val="dk1"/>
              </a:buClr>
              <a:buSzPts val="1100"/>
              <a:buFont typeface="Arial"/>
              <a:buNone/>
            </a:pPr>
            <a:r>
              <a:t/>
            </a:r>
            <a:endParaRPr sz="2000">
              <a:solidFill>
                <a:schemeClr val="dk1"/>
              </a:solidFill>
            </a:endParaRPr>
          </a:p>
          <a:p>
            <a:pPr indent="-355600" lvl="0" marL="457200" rtl="0" algn="l">
              <a:spcBef>
                <a:spcPts val="1200"/>
              </a:spcBef>
              <a:spcAft>
                <a:spcPts val="0"/>
              </a:spcAft>
              <a:buClr>
                <a:schemeClr val="dk1"/>
              </a:buClr>
              <a:buSzPts val="2000"/>
              <a:buChar char="●"/>
            </a:pPr>
            <a:r>
              <a:rPr lang="en" sz="2000">
                <a:solidFill>
                  <a:schemeClr val="dk1"/>
                </a:solidFill>
              </a:rPr>
              <a:t>What does this mean in the light of intercultural experiences?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How did our minds learn to react to “something foreign about which we only have limited understanding”?</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How easy/ difficult do you think it is difficult to avoid stereotypes? Why?</a:t>
            </a:r>
            <a:endParaRPr sz="2000">
              <a:solidFill>
                <a:schemeClr val="dk1"/>
              </a:solidFill>
            </a:endParaRPr>
          </a:p>
        </p:txBody>
      </p:sp>
      <p:pic>
        <p:nvPicPr>
          <p:cNvPr id="300" name="Google Shape;300;p4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01" name="Google Shape;301;p4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Digging deeper:</a:t>
            </a:r>
            <a:endParaRPr/>
          </a:p>
        </p:txBody>
      </p:sp>
      <p:sp>
        <p:nvSpPr>
          <p:cNvPr id="307" name="Google Shape;307;p45"/>
          <p:cNvSpPr txBox="1"/>
          <p:nvPr>
            <p:ph idx="1" type="body"/>
          </p:nvPr>
        </p:nvSpPr>
        <p:spPr>
          <a:xfrm>
            <a:off x="311700" y="1317075"/>
            <a:ext cx="7922400" cy="3416400"/>
          </a:xfrm>
          <a:prstGeom prst="rect">
            <a:avLst/>
          </a:prstGeom>
        </p:spPr>
        <p:txBody>
          <a:bodyPr anchorCtr="0" anchor="t" bIns="91425" lIns="91425" spcFirstLastPara="1" rIns="91425" wrap="square" tIns="91425">
            <a:normAutofit fontScale="92500" lnSpcReduction="10000"/>
          </a:bodyPr>
          <a:lstStyle/>
          <a:p>
            <a:pPr indent="0" lvl="0" marL="0" rtl="0" algn="ctr">
              <a:spcBef>
                <a:spcPts val="0"/>
              </a:spcBef>
              <a:spcAft>
                <a:spcPts val="0"/>
              </a:spcAft>
              <a:buClr>
                <a:schemeClr val="dk1"/>
              </a:buClr>
              <a:buSzPct val="48337"/>
              <a:buFont typeface="Arial"/>
              <a:buNone/>
            </a:pPr>
            <a:r>
              <a:rPr i="1" lang="en" sz="2275"/>
              <a:t>“</a:t>
            </a:r>
            <a:r>
              <a:rPr i="1" lang="en" sz="2275">
                <a:solidFill>
                  <a:schemeClr val="dk1"/>
                </a:solidFill>
              </a:rPr>
              <a:t>I</a:t>
            </a:r>
            <a:r>
              <a:rPr i="1" lang="en" sz="2275">
                <a:solidFill>
                  <a:schemeClr val="dk1"/>
                </a:solidFill>
              </a:rPr>
              <a:t>f people have only a simple category to think about you, then in some sense you're being treated like an object. You are not a fully individualized human being.” </a:t>
            </a:r>
            <a:r>
              <a:rPr lang="en" sz="1575">
                <a:solidFill>
                  <a:schemeClr val="dk1"/>
                </a:solidFill>
              </a:rPr>
              <a:t>(16.17)</a:t>
            </a:r>
            <a:endParaRPr sz="1575">
              <a:solidFill>
                <a:schemeClr val="dk1"/>
              </a:solidFill>
            </a:endParaRPr>
          </a:p>
          <a:p>
            <a:pPr indent="0" lvl="0" marL="0" rtl="0" algn="l">
              <a:spcBef>
                <a:spcPts val="1200"/>
              </a:spcBef>
              <a:spcAft>
                <a:spcPts val="0"/>
              </a:spcAft>
              <a:buClr>
                <a:schemeClr val="dk1"/>
              </a:buClr>
              <a:buSzPct val="55000"/>
              <a:buFont typeface="Arial"/>
              <a:buNone/>
            </a:pPr>
            <a:r>
              <a:t/>
            </a:r>
            <a:endParaRPr sz="2000">
              <a:solidFill>
                <a:schemeClr val="dk1"/>
              </a:solidFill>
            </a:endParaRPr>
          </a:p>
          <a:p>
            <a:pPr indent="-346075" lvl="0" marL="457200" rtl="0" algn="l">
              <a:spcBef>
                <a:spcPts val="1200"/>
              </a:spcBef>
              <a:spcAft>
                <a:spcPts val="0"/>
              </a:spcAft>
              <a:buClr>
                <a:schemeClr val="dk1"/>
              </a:buClr>
              <a:buSzPct val="100000"/>
              <a:buChar char="●"/>
            </a:pPr>
            <a:r>
              <a:rPr lang="en" sz="2000">
                <a:solidFill>
                  <a:schemeClr val="dk1"/>
                </a:solidFill>
              </a:rPr>
              <a:t>How does stereotyping reduce people into a simple category? Share examples, reactions, how people can feel or react</a:t>
            </a:r>
            <a:r>
              <a:rPr lang="en" sz="2000">
                <a:solidFill>
                  <a:schemeClr val="dk1"/>
                </a:solidFill>
              </a:rPr>
              <a:t>.</a:t>
            </a:r>
            <a:endParaRPr sz="2000">
              <a:solidFill>
                <a:schemeClr val="dk1"/>
              </a:solidFill>
            </a:endParaRPr>
          </a:p>
          <a:p>
            <a:pPr indent="-346075" lvl="0" marL="457200" rtl="0" algn="l">
              <a:spcBef>
                <a:spcPts val="0"/>
              </a:spcBef>
              <a:spcAft>
                <a:spcPts val="0"/>
              </a:spcAft>
              <a:buClr>
                <a:schemeClr val="dk1"/>
              </a:buClr>
              <a:buSzPct val="100000"/>
              <a:buChar char="●"/>
            </a:pPr>
            <a:r>
              <a:rPr lang="en" sz="2000">
                <a:solidFill>
                  <a:schemeClr val="dk1"/>
                </a:solidFill>
              </a:rPr>
              <a:t>How can simple categorising come in the way of seeing someone as an ‘individualised human being’?</a:t>
            </a:r>
            <a:endParaRPr sz="2000">
              <a:solidFill>
                <a:schemeClr val="dk1"/>
              </a:solidFill>
            </a:endParaRPr>
          </a:p>
          <a:p>
            <a:pPr indent="-346075" lvl="0" marL="457200" rtl="0" algn="l">
              <a:spcBef>
                <a:spcPts val="0"/>
              </a:spcBef>
              <a:spcAft>
                <a:spcPts val="0"/>
              </a:spcAft>
              <a:buClr>
                <a:schemeClr val="dk1"/>
              </a:buClr>
              <a:buSzPct val="100000"/>
              <a:buChar char="●"/>
            </a:pPr>
            <a:r>
              <a:rPr lang="en" sz="2000">
                <a:solidFill>
                  <a:schemeClr val="dk1"/>
                </a:solidFill>
              </a:rPr>
              <a:t>How can this affect how we react to those that are different to us?</a:t>
            </a:r>
            <a:endParaRPr sz="2000">
              <a:solidFill>
                <a:schemeClr val="dk1"/>
              </a:solidFill>
            </a:endParaRPr>
          </a:p>
        </p:txBody>
      </p:sp>
      <p:pic>
        <p:nvPicPr>
          <p:cNvPr id="308" name="Google Shape;308;p4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09" name="Google Shape;309;p4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46"/>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Digging deeper:</a:t>
            </a:r>
            <a:endParaRPr/>
          </a:p>
        </p:txBody>
      </p:sp>
      <p:sp>
        <p:nvSpPr>
          <p:cNvPr id="315" name="Google Shape;315;p46"/>
          <p:cNvSpPr txBox="1"/>
          <p:nvPr>
            <p:ph idx="1" type="body"/>
          </p:nvPr>
        </p:nvSpPr>
        <p:spPr>
          <a:xfrm>
            <a:off x="311700" y="1317075"/>
            <a:ext cx="77031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i="1" lang="en" sz="2100"/>
              <a:t>“</a:t>
            </a:r>
            <a:r>
              <a:rPr i="1" lang="en" sz="2100">
                <a:solidFill>
                  <a:schemeClr val="dk1"/>
                </a:solidFill>
              </a:rPr>
              <a:t>Dealing with stereotypes often involves a kind of fork in the road. Stereotypes can be a point of departure for learning more, but they can also be a roadblock.” </a:t>
            </a:r>
            <a:r>
              <a:rPr lang="en" sz="1500">
                <a:solidFill>
                  <a:schemeClr val="dk1"/>
                </a:solidFill>
              </a:rPr>
              <a:t>(13.49)</a:t>
            </a:r>
            <a:endParaRPr sz="2000">
              <a:solidFill>
                <a:schemeClr val="dk1"/>
              </a:solidFill>
            </a:endParaRPr>
          </a:p>
          <a:p>
            <a:pPr indent="0" lvl="0" marL="457200" rtl="0" algn="l">
              <a:spcBef>
                <a:spcPts val="1200"/>
              </a:spcBef>
              <a:spcAft>
                <a:spcPts val="0"/>
              </a:spcAft>
              <a:buNone/>
            </a:pPr>
            <a:r>
              <a:t/>
            </a:r>
            <a:endParaRPr sz="2000">
              <a:solidFill>
                <a:schemeClr val="dk1"/>
              </a:solidFill>
            </a:endParaRPr>
          </a:p>
          <a:p>
            <a:pPr indent="-355600" lvl="0" marL="457200" rtl="0" algn="ctr">
              <a:spcBef>
                <a:spcPts val="1200"/>
              </a:spcBef>
              <a:spcAft>
                <a:spcPts val="0"/>
              </a:spcAft>
              <a:buClr>
                <a:schemeClr val="dk1"/>
              </a:buClr>
              <a:buSzPts val="2000"/>
              <a:buChar char="●"/>
            </a:pPr>
            <a:r>
              <a:rPr lang="en" sz="2000">
                <a:solidFill>
                  <a:schemeClr val="dk1"/>
                </a:solidFill>
              </a:rPr>
              <a:t>Think about the stereotypes you have faced or have used. Discuss as a class how the examples shared could be a roadblock or a departure for cultural learning?</a:t>
            </a:r>
            <a:endParaRPr sz="2000">
              <a:solidFill>
                <a:schemeClr val="dk1"/>
              </a:solidFill>
            </a:endParaRPr>
          </a:p>
        </p:txBody>
      </p:sp>
      <p:pic>
        <p:nvPicPr>
          <p:cNvPr id="316" name="Google Shape;316;p4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17" name="Google Shape;317;p4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Episode Overview</a:t>
            </a:r>
            <a:endParaRPr b="1" sz="3500"/>
          </a:p>
        </p:txBody>
      </p:sp>
      <p:pic>
        <p:nvPicPr>
          <p:cNvPr id="78" name="Google Shape;78;p1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9" name="Google Shape;79;p1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Episode summary</a:t>
            </a:r>
            <a:endParaRPr/>
          </a:p>
        </p:txBody>
      </p:sp>
      <p:sp>
        <p:nvSpPr>
          <p:cNvPr id="85" name="Google Shape;85;p17"/>
          <p:cNvSpPr txBox="1"/>
          <p:nvPr>
            <p:ph idx="1" type="body"/>
          </p:nvPr>
        </p:nvSpPr>
        <p:spPr>
          <a:xfrm>
            <a:off x="275850" y="1399350"/>
            <a:ext cx="75534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rPr lang="en" sz="2100">
                <a:solidFill>
                  <a:schemeClr val="dk1"/>
                </a:solidFill>
              </a:rPr>
              <a:t>People say “Don’t stereotype!” But this is impossible because stereotypes are a natural part of our mental and social functioning. Join Joseph Shaules and Ishita Ray as they explore the cognitive complexity of stereotypes, including the difference between innocent and aggressive stereotypes—differentiation and otherizing. We also hear from Emre Seven, Daniel Glinz and Zeina Matar about the challenges and occasional pleasures faced by cultural bridge people navigating a world full of stereotypes.</a:t>
            </a:r>
            <a:endParaRPr sz="2100">
              <a:solidFill>
                <a:schemeClr val="dk1"/>
              </a:solidFill>
            </a:endParaRPr>
          </a:p>
        </p:txBody>
      </p:sp>
      <p:pic>
        <p:nvPicPr>
          <p:cNvPr id="86" name="Google Shape;86;p1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87" name="Google Shape;87;p1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5900" y="280450"/>
            <a:ext cx="85122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244"/>
              <a:t>Listen to the episode:</a:t>
            </a:r>
            <a:r>
              <a:rPr lang="en"/>
              <a:t> </a:t>
            </a:r>
            <a:r>
              <a:rPr lang="en" sz="1800" u="sng">
                <a:solidFill>
                  <a:schemeClr val="hlink"/>
                </a:solidFill>
                <a:hlinkClick r:id="rId3"/>
              </a:rPr>
              <a:t>h</a:t>
            </a:r>
            <a:r>
              <a:rPr lang="en" sz="1800" u="sng">
                <a:solidFill>
                  <a:schemeClr val="hlink"/>
                </a:solidFill>
                <a:hlinkClick r:id="rId4"/>
              </a:rPr>
              <a:t>ttps://japanintercultural.org/podcast/episode-33-stereotypes/</a:t>
            </a:r>
            <a:r>
              <a:rPr lang="en" sz="1577"/>
              <a:t> </a:t>
            </a:r>
            <a:endParaRPr sz="1577"/>
          </a:p>
          <a:p>
            <a:pPr indent="0" lvl="0" marL="0" rtl="0" algn="l">
              <a:spcBef>
                <a:spcPts val="0"/>
              </a:spcBef>
              <a:spcAft>
                <a:spcPts val="0"/>
              </a:spcAft>
              <a:buNone/>
            </a:pPr>
            <a:r>
              <a:t/>
            </a:r>
            <a:endParaRPr/>
          </a:p>
        </p:txBody>
      </p:sp>
      <p:pic>
        <p:nvPicPr>
          <p:cNvPr id="93" name="Google Shape;93;p18"/>
          <p:cNvPicPr preferRelativeResize="0"/>
          <p:nvPr/>
        </p:nvPicPr>
        <p:blipFill rotWithShape="1">
          <a:blip r:embed="rId5">
            <a:alphaModFix/>
          </a:blip>
          <a:srcRect b="0" l="0" r="3642" t="9033"/>
          <a:stretch/>
        </p:blipFill>
        <p:spPr>
          <a:xfrm>
            <a:off x="480400" y="1321850"/>
            <a:ext cx="5712729" cy="2100200"/>
          </a:xfrm>
          <a:prstGeom prst="rect">
            <a:avLst/>
          </a:prstGeom>
          <a:noFill/>
          <a:ln cap="flat" cmpd="sng" w="9525">
            <a:solidFill>
              <a:schemeClr val="dk1"/>
            </a:solidFill>
            <a:prstDash val="solid"/>
            <a:round/>
            <a:headEnd len="sm" w="sm" type="none"/>
            <a:tailEnd len="sm" w="sm" type="none"/>
          </a:ln>
        </p:spPr>
      </p:pic>
      <p:sp>
        <p:nvSpPr>
          <p:cNvPr id="94" name="Google Shape;94;p18"/>
          <p:cNvSpPr txBox="1"/>
          <p:nvPr>
            <p:ph type="title"/>
          </p:nvPr>
        </p:nvSpPr>
        <p:spPr>
          <a:xfrm>
            <a:off x="244650" y="3698750"/>
            <a:ext cx="86547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1911"/>
              <a:t>Read the transcript</a:t>
            </a:r>
            <a:r>
              <a:rPr lang="en" sz="1911"/>
              <a:t>: </a:t>
            </a:r>
            <a:r>
              <a:rPr lang="en" sz="1355" u="sng">
                <a:solidFill>
                  <a:schemeClr val="hlink"/>
                </a:solidFill>
                <a:hlinkClick r:id="rId6"/>
              </a:rPr>
              <a:t>h</a:t>
            </a:r>
            <a:r>
              <a:rPr lang="en" sz="1355" u="sng">
                <a:solidFill>
                  <a:schemeClr val="hlink"/>
                </a:solidFill>
                <a:hlinkClick r:id="rId7"/>
              </a:rPr>
              <a:t>ttps://japanintercultural.org/wp-content/uploads/2023/08/S03E33_Stereotypes_Transcript.pdf</a:t>
            </a:r>
            <a:r>
              <a:rPr lang="en" sz="2577"/>
              <a:t> </a:t>
            </a:r>
            <a:endParaRPr/>
          </a:p>
        </p:txBody>
      </p:sp>
      <p:pic>
        <p:nvPicPr>
          <p:cNvPr id="95" name="Google Shape;95;p18"/>
          <p:cNvPicPr preferRelativeResize="0"/>
          <p:nvPr/>
        </p:nvPicPr>
        <p:blipFill>
          <a:blip r:embed="rId8">
            <a:alphaModFix/>
          </a:blip>
          <a:stretch>
            <a:fillRect/>
          </a:stretch>
        </p:blipFill>
        <p:spPr>
          <a:xfrm>
            <a:off x="6545425" y="1321850"/>
            <a:ext cx="2100200" cy="2100200"/>
          </a:xfrm>
          <a:prstGeom prst="rect">
            <a:avLst/>
          </a:prstGeom>
          <a:noFill/>
          <a:ln cap="flat" cmpd="sng" w="9525">
            <a:solidFill>
              <a:schemeClr val="dk1"/>
            </a:solidFill>
            <a:prstDash val="solid"/>
            <a:round/>
            <a:headEnd len="sm" w="sm" type="none"/>
            <a:tailEnd len="sm" w="sm" type="none"/>
          </a:ln>
        </p:spPr>
      </p:pic>
      <p:pic>
        <p:nvPicPr>
          <p:cNvPr id="96" name="Google Shape;96;p18"/>
          <p:cNvPicPr preferRelativeResize="0"/>
          <p:nvPr/>
        </p:nvPicPr>
        <p:blipFill>
          <a:blip r:embed="rId9">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themes</a:t>
            </a:r>
            <a:endParaRPr/>
          </a:p>
        </p:txBody>
      </p:sp>
      <p:sp>
        <p:nvSpPr>
          <p:cNvPr id="102" name="Google Shape;102;p19"/>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b="1" lang="en" sz="2300">
                <a:solidFill>
                  <a:schemeClr val="dk1"/>
                </a:solidFill>
              </a:rPr>
              <a:t>Listen for the following themes: </a:t>
            </a:r>
            <a:endParaRPr b="1" sz="2300">
              <a:solidFill>
                <a:schemeClr val="dk1"/>
              </a:solidFill>
            </a:endParaRPr>
          </a:p>
          <a:p>
            <a:pPr indent="0" lvl="0" marL="0" rtl="0" algn="l">
              <a:spcBef>
                <a:spcPts val="1200"/>
              </a:spcBef>
              <a:spcAft>
                <a:spcPts val="0"/>
              </a:spcAft>
              <a:buNone/>
            </a:pPr>
            <a:r>
              <a:rPr b="1" lang="en" sz="2300">
                <a:solidFill>
                  <a:schemeClr val="dk1"/>
                </a:solidFill>
              </a:rPr>
              <a:t>Part 1: </a:t>
            </a:r>
            <a:r>
              <a:rPr lang="en" sz="2300">
                <a:solidFill>
                  <a:schemeClr val="dk1"/>
                </a:solidFill>
              </a:rPr>
              <a:t>The Power of Stereotypes </a:t>
            </a:r>
            <a:endParaRPr sz="2300">
              <a:solidFill>
                <a:schemeClr val="dk1"/>
              </a:solidFill>
            </a:endParaRPr>
          </a:p>
          <a:p>
            <a:pPr indent="0" lvl="0" marL="0" rtl="0" algn="l">
              <a:spcBef>
                <a:spcPts val="1200"/>
              </a:spcBef>
              <a:spcAft>
                <a:spcPts val="0"/>
              </a:spcAft>
              <a:buNone/>
            </a:pPr>
            <a:r>
              <a:rPr b="1" lang="en" sz="2300">
                <a:solidFill>
                  <a:schemeClr val="dk1"/>
                </a:solidFill>
              </a:rPr>
              <a:t>Part 2:</a:t>
            </a:r>
            <a:r>
              <a:rPr lang="en" sz="2300">
                <a:solidFill>
                  <a:schemeClr val="dk1"/>
                </a:solidFill>
              </a:rPr>
              <a:t> Navigating Stereotypes</a:t>
            </a:r>
            <a:endParaRPr sz="2300">
              <a:solidFill>
                <a:schemeClr val="dk1"/>
              </a:solidFill>
            </a:endParaRPr>
          </a:p>
          <a:p>
            <a:pPr indent="0" lvl="0" marL="0" rtl="0" algn="l">
              <a:spcBef>
                <a:spcPts val="1200"/>
              </a:spcBef>
              <a:spcAft>
                <a:spcPts val="1200"/>
              </a:spcAft>
              <a:buNone/>
            </a:pPr>
            <a:r>
              <a:rPr b="1" lang="en" sz="2300">
                <a:solidFill>
                  <a:schemeClr val="dk1"/>
                </a:solidFill>
              </a:rPr>
              <a:t>Part 3:</a:t>
            </a:r>
            <a:r>
              <a:rPr lang="en" sz="2300">
                <a:solidFill>
                  <a:schemeClr val="dk1"/>
                </a:solidFill>
              </a:rPr>
              <a:t> Cognitive Categories (of stereotypes)</a:t>
            </a:r>
            <a:endParaRPr sz="2100">
              <a:solidFill>
                <a:schemeClr val="dk1"/>
              </a:solidFill>
            </a:endParaRPr>
          </a:p>
        </p:txBody>
      </p:sp>
      <p:pic>
        <p:nvPicPr>
          <p:cNvPr id="103" name="Google Shape;103;p1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04" name="Google Shape;104;p1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Opening Discussion: Stereotypes</a:t>
            </a:r>
            <a:endParaRPr b="1" sz="3500"/>
          </a:p>
        </p:txBody>
      </p:sp>
      <p:pic>
        <p:nvPicPr>
          <p:cNvPr id="110" name="Google Shape;110;p2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1" name="Google Shape;111;p2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Opening Discussion: </a:t>
            </a:r>
            <a:endParaRPr/>
          </a:p>
        </p:txBody>
      </p:sp>
      <p:pic>
        <p:nvPicPr>
          <p:cNvPr id="117" name="Google Shape;117;p2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8" name="Google Shape;118;p21"/>
          <p:cNvPicPr preferRelativeResize="0"/>
          <p:nvPr/>
        </p:nvPicPr>
        <p:blipFill>
          <a:blip r:embed="rId4">
            <a:alphaModFix/>
          </a:blip>
          <a:stretch>
            <a:fillRect/>
          </a:stretch>
        </p:blipFill>
        <p:spPr>
          <a:xfrm>
            <a:off x="5659438" y="1183825"/>
            <a:ext cx="2133825" cy="3200724"/>
          </a:xfrm>
          <a:prstGeom prst="rect">
            <a:avLst/>
          </a:prstGeom>
          <a:noFill/>
          <a:ln>
            <a:noFill/>
          </a:ln>
        </p:spPr>
      </p:pic>
      <p:sp>
        <p:nvSpPr>
          <p:cNvPr id="119" name="Google Shape;119;p21"/>
          <p:cNvSpPr txBox="1"/>
          <p:nvPr/>
        </p:nvSpPr>
        <p:spPr>
          <a:xfrm>
            <a:off x="161825" y="4756775"/>
            <a:ext cx="60699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800" u="sng">
                <a:solidFill>
                  <a:schemeClr val="hlink"/>
                </a:solidFill>
                <a:hlinkClick r:id="rId5"/>
              </a:rPr>
              <a:t>https://for91days.com/photos/Istanbul/Turkish%20Mustache/Turkish%20Mustachel%20-01%20130510%20Juergen%20Horn.JPG</a:t>
            </a:r>
            <a:r>
              <a:rPr lang="en" sz="800"/>
              <a:t> </a:t>
            </a:r>
            <a:endParaRPr sz="800"/>
          </a:p>
        </p:txBody>
      </p:sp>
      <p:sp>
        <p:nvSpPr>
          <p:cNvPr id="120" name="Google Shape;120;p21"/>
          <p:cNvSpPr txBox="1"/>
          <p:nvPr/>
        </p:nvSpPr>
        <p:spPr>
          <a:xfrm>
            <a:off x="436150" y="1278350"/>
            <a:ext cx="4647300" cy="3368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rPr lang="en">
                <a:solidFill>
                  <a:schemeClr val="dk1"/>
                </a:solidFill>
              </a:rPr>
              <a:t>(19.04) </a:t>
            </a:r>
            <a:r>
              <a:rPr lang="en" sz="1800">
                <a:solidFill>
                  <a:schemeClr val="dk1"/>
                </a:solidFill>
              </a:rPr>
              <a:t>“I always face surprise from people from different countries because I do not look like the image of a Turk in their mind. First of all, my appearance, instead of having a dark, short hair, stubbly beard and moustache and wearing a suit, I have long hair that is light colored. I wear earrings and have a casual style.  . . . I'm always having to work against the typical image of what it means to be a Turkish man.” </a:t>
            </a:r>
            <a:endParaRPr sz="1800">
              <a:solidFill>
                <a:schemeClr val="dk1"/>
              </a:solidFill>
            </a:endParaRPr>
          </a:p>
        </p:txBody>
      </p:sp>
      <p:pic>
        <p:nvPicPr>
          <p:cNvPr id="121" name="Google Shape;121;p21"/>
          <p:cNvPicPr preferRelativeResize="0"/>
          <p:nvPr/>
        </p:nvPicPr>
        <p:blipFill>
          <a:blip r:embed="rId6">
            <a:alphaModFix/>
          </a:blip>
          <a:stretch>
            <a:fillRect/>
          </a:stretch>
        </p:blipFill>
        <p:spPr>
          <a:xfrm>
            <a:off x="8105275" y="4332020"/>
            <a:ext cx="954325" cy="81148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